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erif"/>
      <p:regular r:id="rId29"/>
      <p:bold r:id="rId30"/>
      <p:italic r:id="rId31"/>
      <p:boldItalic r:id="rId32"/>
    </p:embeddedFont>
    <p:embeddedFont>
      <p:font typeface="Roboto"/>
      <p:regular r:id="rId33"/>
      <p:bold r:id="rId34"/>
      <p:italic r:id="rId35"/>
      <p:boldItalic r:id="rId36"/>
    </p:embeddedFon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erif-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erif-italic.fntdata"/><Relationship Id="rId30" Type="http://schemas.openxmlformats.org/officeDocument/2006/relationships/font" Target="fonts/RobotoSerif-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Serif-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OldStandardTT-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OldStandardTT-italic.fntdata"/><Relationship Id="rId16" Type="http://schemas.openxmlformats.org/officeDocument/2006/relationships/slide" Target="slides/slide11.xml"/><Relationship Id="rId38" Type="http://schemas.openxmlformats.org/officeDocument/2006/relationships/font" Target="fonts/OldStandardT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03b8bb7b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03b8bb7b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01d5d89d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01d5d89d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03b8bb7b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03b8bb7b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03b8bb7b6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03b8bb7b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03b8bb7b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03b8bb7b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03b8bb7b6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03b8bb7b6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03b8bb7b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03b8bb7b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03b8bb7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03b8bb7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03b8bb7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03b8bb7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03b8bb7b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03b8bb7b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01d5d89d2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01d5d89d2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03b8bb7b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03b8bb7b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03b8bb7b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03b8bb7b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03b8bb7b6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03b8bb7b6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03b8bb7b6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03b8bb7b6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01d5d89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01d5d89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01d5d89d2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01d5d89d2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03b8bb7b6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03b8bb7b6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01d5d89d2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01d5d89d2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01d5d89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01d5d89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01d5d89d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01d5d89d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03b8bb7b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03b8bb7b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pdf/1711.10925.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rive.google.com/drive/folders/14EWBmGDl0wENGPBc9TouN8tNK-K-CEAz?usp=sharing" TargetMode="External"/><Relationship Id="rId4" Type="http://schemas.openxmlformats.org/officeDocument/2006/relationships/hyperlink" Target="https://drive.google.com/drive/folders/15IuyqH3MXX3cSMynFcA4rlhAF9T8YFEB?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The Three Musketeers (Team 10)</a:t>
            </a:r>
            <a:endParaRPr>
              <a:latin typeface="Calibri"/>
              <a:ea typeface="Calibri"/>
              <a:cs typeface="Calibri"/>
              <a:sym typeface="Calibri"/>
            </a:endParaRPr>
          </a:p>
        </p:txBody>
      </p:sp>
      <p:sp>
        <p:nvSpPr>
          <p:cNvPr id="60" name="Google Shape;60;p13"/>
          <p:cNvSpPr txBox="1"/>
          <p:nvPr>
            <p:ph idx="1" type="subTitle"/>
          </p:nvPr>
        </p:nvSpPr>
        <p:spPr>
          <a:xfrm>
            <a:off x="512700" y="3719474"/>
            <a:ext cx="8118600" cy="11901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Font typeface="Calibri"/>
              <a:buAutoNum type="arabicPeriod"/>
            </a:pPr>
            <a:r>
              <a:rPr lang="en">
                <a:latin typeface="Calibri"/>
                <a:ea typeface="Calibri"/>
                <a:cs typeface="Calibri"/>
                <a:sym typeface="Calibri"/>
              </a:rPr>
              <a:t>Aman Khandelwal (2022201010)</a:t>
            </a:r>
            <a:endParaRPr>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
                <a:latin typeface="Calibri"/>
                <a:ea typeface="Calibri"/>
                <a:cs typeface="Calibri"/>
                <a:sym typeface="Calibri"/>
              </a:rPr>
              <a:t>Nikhil Khemchandani (2022201042)</a:t>
            </a:r>
            <a:endParaRPr>
              <a:latin typeface="Calibri"/>
              <a:ea typeface="Calibri"/>
              <a:cs typeface="Calibri"/>
              <a:sym typeface="Calibri"/>
            </a:endParaRPr>
          </a:p>
          <a:p>
            <a:pPr indent="-381000" lvl="0" marL="457200" rtl="0" algn="l">
              <a:spcBef>
                <a:spcPts val="0"/>
              </a:spcBef>
              <a:spcAft>
                <a:spcPts val="0"/>
              </a:spcAft>
              <a:buSzPts val="2400"/>
              <a:buFont typeface="Calibri"/>
              <a:buAutoNum type="arabicPeriod"/>
            </a:pPr>
            <a:r>
              <a:rPr lang="en">
                <a:latin typeface="Calibri"/>
                <a:ea typeface="Calibri"/>
                <a:cs typeface="Calibri"/>
                <a:sym typeface="Calibri"/>
              </a:rPr>
              <a:t>Piyush Singh (2022201032)</a:t>
            </a:r>
            <a:endParaRPr>
              <a:latin typeface="Calibri"/>
              <a:ea typeface="Calibri"/>
              <a:cs typeface="Calibri"/>
              <a:sym typeface="Calibri"/>
            </a:endParaRPr>
          </a:p>
        </p:txBody>
      </p:sp>
      <p:sp>
        <p:nvSpPr>
          <p:cNvPr id="61" name="Google Shape;61;p13"/>
          <p:cNvSpPr txBox="1"/>
          <p:nvPr/>
        </p:nvSpPr>
        <p:spPr>
          <a:xfrm>
            <a:off x="563400" y="290150"/>
            <a:ext cx="7803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5700">
                <a:solidFill>
                  <a:schemeClr val="accent1"/>
                </a:solidFill>
                <a:latin typeface="Calibri"/>
                <a:ea typeface="Calibri"/>
                <a:cs typeface="Calibri"/>
                <a:sym typeface="Calibri"/>
              </a:rPr>
              <a:t>Deep Image Prior</a:t>
            </a:r>
            <a:endParaRPr sz="5700">
              <a:solidFill>
                <a:schemeClr val="accen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accent1"/>
                </a:solidFill>
                <a:latin typeface="Calibri"/>
                <a:ea typeface="Calibri"/>
                <a:cs typeface="Calibri"/>
                <a:sym typeface="Calibri"/>
              </a:rPr>
              <a:t>Paper Link: </a:t>
            </a:r>
            <a:r>
              <a:rPr lang="en" sz="2000" u="sng">
                <a:solidFill>
                  <a:schemeClr val="hlink"/>
                </a:solidFill>
                <a:latin typeface="Calibri"/>
                <a:ea typeface="Calibri"/>
                <a:cs typeface="Calibri"/>
                <a:sym typeface="Calibri"/>
                <a:hlinkClick r:id="rId3"/>
              </a:rPr>
              <a:t>https://arxiv.org/pdf/1711.10925.pdf</a:t>
            </a:r>
            <a:endParaRPr sz="2000">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2"/>
          <p:cNvSpPr txBox="1"/>
          <p:nvPr>
            <p:ph type="title"/>
          </p:nvPr>
        </p:nvSpPr>
        <p:spPr>
          <a:xfrm>
            <a:off x="303263" y="2484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00" u="sng">
                <a:latin typeface="Calibri"/>
                <a:ea typeface="Calibri"/>
                <a:cs typeface="Calibri"/>
                <a:sym typeface="Calibri"/>
              </a:rPr>
              <a:t>Experiment : </a:t>
            </a:r>
            <a:r>
              <a:rPr b="1" lang="en" sz="2500" u="sng">
                <a:latin typeface="Calibri"/>
                <a:ea typeface="Calibri"/>
                <a:cs typeface="Calibri"/>
                <a:sym typeface="Calibri"/>
              </a:rPr>
              <a:t>Learning Curves for the Reconstruction Task</a:t>
            </a:r>
            <a:endParaRPr b="1" sz="2500" u="sng">
              <a:latin typeface="Calibri"/>
              <a:ea typeface="Calibri"/>
              <a:cs typeface="Calibri"/>
              <a:sym typeface="Calibri"/>
            </a:endParaRPr>
          </a:p>
        </p:txBody>
      </p:sp>
      <p:pic>
        <p:nvPicPr>
          <p:cNvPr id="183" name="Google Shape;183;p22"/>
          <p:cNvPicPr preferRelativeResize="0"/>
          <p:nvPr/>
        </p:nvPicPr>
        <p:blipFill>
          <a:blip r:embed="rId3">
            <a:alphaModFix/>
          </a:blip>
          <a:stretch>
            <a:fillRect/>
          </a:stretch>
        </p:blipFill>
        <p:spPr>
          <a:xfrm>
            <a:off x="269575" y="764425"/>
            <a:ext cx="8588001" cy="4226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3"/>
          <p:cNvSpPr txBox="1"/>
          <p:nvPr>
            <p:ph type="title"/>
          </p:nvPr>
        </p:nvSpPr>
        <p:spPr>
          <a:xfrm>
            <a:off x="311700" y="182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Experiment</a:t>
            </a:r>
            <a:endParaRPr b="1" u="sng">
              <a:latin typeface="Calibri"/>
              <a:ea typeface="Calibri"/>
              <a:cs typeface="Calibri"/>
              <a:sym typeface="Calibri"/>
            </a:endParaRPr>
          </a:p>
        </p:txBody>
      </p:sp>
      <p:sp>
        <p:nvSpPr>
          <p:cNvPr id="189" name="Google Shape;189;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latin typeface="Calibri"/>
                <a:ea typeface="Calibri"/>
                <a:cs typeface="Calibri"/>
                <a:sym typeface="Calibri"/>
              </a:rPr>
              <a:t>Mean Squared Error: 0.008465769766482794 (Between Original Image and Reconstructed Image)</a:t>
            </a:r>
            <a:endParaRPr b="1" sz="1514">
              <a:latin typeface="Calibri"/>
              <a:ea typeface="Calibri"/>
              <a:cs typeface="Calibri"/>
              <a:sym typeface="Calibri"/>
            </a:endParaRPr>
          </a:p>
        </p:txBody>
      </p:sp>
      <p:pic>
        <p:nvPicPr>
          <p:cNvPr id="190" name="Google Shape;190;p23"/>
          <p:cNvPicPr preferRelativeResize="0"/>
          <p:nvPr/>
        </p:nvPicPr>
        <p:blipFill>
          <a:blip r:embed="rId3">
            <a:alphaModFix/>
          </a:blip>
          <a:stretch>
            <a:fillRect/>
          </a:stretch>
        </p:blipFill>
        <p:spPr>
          <a:xfrm>
            <a:off x="0" y="1171600"/>
            <a:ext cx="9104828" cy="281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24"/>
          <p:cNvSpPr txBox="1"/>
          <p:nvPr>
            <p:ph type="title"/>
          </p:nvPr>
        </p:nvSpPr>
        <p:spPr>
          <a:xfrm>
            <a:off x="228925" y="2145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Denoising </a:t>
            </a:r>
            <a:r>
              <a:rPr b="1" lang="en">
                <a:latin typeface="Calibri"/>
                <a:ea typeface="Calibri"/>
                <a:cs typeface="Calibri"/>
                <a:sym typeface="Calibri"/>
              </a:rPr>
              <a:t>Results</a:t>
            </a:r>
            <a:endParaRPr b="1">
              <a:latin typeface="Calibri"/>
              <a:ea typeface="Calibri"/>
              <a:cs typeface="Calibri"/>
              <a:sym typeface="Calibri"/>
            </a:endParaRPr>
          </a:p>
        </p:txBody>
      </p:sp>
      <p:pic>
        <p:nvPicPr>
          <p:cNvPr id="196" name="Google Shape;196;p24"/>
          <p:cNvPicPr preferRelativeResize="0"/>
          <p:nvPr/>
        </p:nvPicPr>
        <p:blipFill>
          <a:blip r:embed="rId3">
            <a:alphaModFix/>
          </a:blip>
          <a:stretch>
            <a:fillRect/>
          </a:stretch>
        </p:blipFill>
        <p:spPr>
          <a:xfrm>
            <a:off x="152400" y="755250"/>
            <a:ext cx="8839200" cy="2012648"/>
          </a:xfrm>
          <a:prstGeom prst="rect">
            <a:avLst/>
          </a:prstGeom>
          <a:noFill/>
          <a:ln>
            <a:noFill/>
          </a:ln>
        </p:spPr>
      </p:pic>
      <p:pic>
        <p:nvPicPr>
          <p:cNvPr id="197" name="Google Shape;197;p24"/>
          <p:cNvPicPr preferRelativeResize="0"/>
          <p:nvPr/>
        </p:nvPicPr>
        <p:blipFill>
          <a:blip r:embed="rId4">
            <a:alphaModFix/>
          </a:blip>
          <a:stretch>
            <a:fillRect/>
          </a:stretch>
        </p:blipFill>
        <p:spPr>
          <a:xfrm>
            <a:off x="845775" y="2874950"/>
            <a:ext cx="2271374" cy="2127800"/>
          </a:xfrm>
          <a:prstGeom prst="rect">
            <a:avLst/>
          </a:prstGeom>
          <a:noFill/>
          <a:ln>
            <a:noFill/>
          </a:ln>
        </p:spPr>
      </p:pic>
      <p:pic>
        <p:nvPicPr>
          <p:cNvPr id="198" name="Google Shape;198;p24"/>
          <p:cNvPicPr preferRelativeResize="0"/>
          <p:nvPr/>
        </p:nvPicPr>
        <p:blipFill>
          <a:blip r:embed="rId5">
            <a:alphaModFix/>
          </a:blip>
          <a:stretch>
            <a:fillRect/>
          </a:stretch>
        </p:blipFill>
        <p:spPr>
          <a:xfrm>
            <a:off x="5898199" y="2903448"/>
            <a:ext cx="1892494" cy="20708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1656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latin typeface="Calibri"/>
                <a:ea typeface="Calibri"/>
                <a:cs typeface="Calibri"/>
                <a:sym typeface="Calibri"/>
              </a:rPr>
              <a:t>Denoising Results</a:t>
            </a:r>
            <a:endParaRPr b="1">
              <a:latin typeface="Calibri"/>
              <a:ea typeface="Calibri"/>
              <a:cs typeface="Calibri"/>
              <a:sym typeface="Calibri"/>
            </a:endParaRPr>
          </a:p>
          <a:p>
            <a:pPr indent="0" lvl="0" marL="0" rtl="0" algn="l">
              <a:spcBef>
                <a:spcPts val="0"/>
              </a:spcBef>
              <a:spcAft>
                <a:spcPts val="0"/>
              </a:spcAft>
              <a:buNone/>
            </a:pPr>
            <a:r>
              <a:t/>
            </a:r>
            <a:endParaRPr/>
          </a:p>
        </p:txBody>
      </p:sp>
      <p:pic>
        <p:nvPicPr>
          <p:cNvPr id="204" name="Google Shape;204;p25"/>
          <p:cNvPicPr preferRelativeResize="0"/>
          <p:nvPr/>
        </p:nvPicPr>
        <p:blipFill>
          <a:blip r:embed="rId3">
            <a:alphaModFix/>
          </a:blip>
          <a:stretch>
            <a:fillRect/>
          </a:stretch>
        </p:blipFill>
        <p:spPr>
          <a:xfrm>
            <a:off x="152400" y="778800"/>
            <a:ext cx="8839199" cy="1925550"/>
          </a:xfrm>
          <a:prstGeom prst="rect">
            <a:avLst/>
          </a:prstGeom>
          <a:noFill/>
          <a:ln>
            <a:noFill/>
          </a:ln>
        </p:spPr>
      </p:pic>
      <p:pic>
        <p:nvPicPr>
          <p:cNvPr id="205" name="Google Shape;205;p25"/>
          <p:cNvPicPr preferRelativeResize="0"/>
          <p:nvPr/>
        </p:nvPicPr>
        <p:blipFill>
          <a:blip r:embed="rId4">
            <a:alphaModFix/>
          </a:blip>
          <a:stretch>
            <a:fillRect/>
          </a:stretch>
        </p:blipFill>
        <p:spPr>
          <a:xfrm>
            <a:off x="773375" y="2750425"/>
            <a:ext cx="2440725" cy="2210924"/>
          </a:xfrm>
          <a:prstGeom prst="rect">
            <a:avLst/>
          </a:prstGeom>
          <a:noFill/>
          <a:ln>
            <a:noFill/>
          </a:ln>
        </p:spPr>
      </p:pic>
      <p:pic>
        <p:nvPicPr>
          <p:cNvPr id="206" name="Google Shape;206;p25"/>
          <p:cNvPicPr preferRelativeResize="0"/>
          <p:nvPr/>
        </p:nvPicPr>
        <p:blipFill>
          <a:blip r:embed="rId5">
            <a:alphaModFix/>
          </a:blip>
          <a:stretch>
            <a:fillRect/>
          </a:stretch>
        </p:blipFill>
        <p:spPr>
          <a:xfrm>
            <a:off x="5476750" y="2788725"/>
            <a:ext cx="2525175" cy="217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6"/>
          <p:cNvSpPr txBox="1"/>
          <p:nvPr>
            <p:ph type="title"/>
          </p:nvPr>
        </p:nvSpPr>
        <p:spPr>
          <a:xfrm>
            <a:off x="311700" y="1449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latin typeface="Calibri"/>
                <a:ea typeface="Calibri"/>
                <a:cs typeface="Calibri"/>
                <a:sym typeface="Calibri"/>
              </a:rPr>
              <a:t>Denoising Results</a:t>
            </a:r>
            <a:endParaRPr b="1">
              <a:latin typeface="Calibri"/>
              <a:ea typeface="Calibri"/>
              <a:cs typeface="Calibri"/>
              <a:sym typeface="Calibri"/>
            </a:endParaRPr>
          </a:p>
        </p:txBody>
      </p:sp>
      <p:pic>
        <p:nvPicPr>
          <p:cNvPr id="212" name="Google Shape;212;p26"/>
          <p:cNvPicPr preferRelativeResize="0"/>
          <p:nvPr/>
        </p:nvPicPr>
        <p:blipFill>
          <a:blip r:embed="rId3">
            <a:alphaModFix/>
          </a:blip>
          <a:stretch>
            <a:fillRect/>
          </a:stretch>
        </p:blipFill>
        <p:spPr>
          <a:xfrm>
            <a:off x="152400" y="706350"/>
            <a:ext cx="8839200" cy="2112750"/>
          </a:xfrm>
          <a:prstGeom prst="rect">
            <a:avLst/>
          </a:prstGeom>
          <a:noFill/>
          <a:ln>
            <a:noFill/>
          </a:ln>
        </p:spPr>
      </p:pic>
      <p:pic>
        <p:nvPicPr>
          <p:cNvPr id="213" name="Google Shape;213;p26"/>
          <p:cNvPicPr preferRelativeResize="0"/>
          <p:nvPr/>
        </p:nvPicPr>
        <p:blipFill>
          <a:blip r:embed="rId4">
            <a:alphaModFix/>
          </a:blip>
          <a:stretch>
            <a:fillRect/>
          </a:stretch>
        </p:blipFill>
        <p:spPr>
          <a:xfrm>
            <a:off x="789875" y="2819100"/>
            <a:ext cx="2451450" cy="2185200"/>
          </a:xfrm>
          <a:prstGeom prst="rect">
            <a:avLst/>
          </a:prstGeom>
          <a:noFill/>
          <a:ln>
            <a:noFill/>
          </a:ln>
        </p:spPr>
      </p:pic>
      <p:pic>
        <p:nvPicPr>
          <p:cNvPr id="214" name="Google Shape;214;p26"/>
          <p:cNvPicPr preferRelativeResize="0"/>
          <p:nvPr/>
        </p:nvPicPr>
        <p:blipFill>
          <a:blip r:embed="rId5">
            <a:alphaModFix/>
          </a:blip>
          <a:stretch>
            <a:fillRect/>
          </a:stretch>
        </p:blipFill>
        <p:spPr>
          <a:xfrm>
            <a:off x="5612575" y="2819100"/>
            <a:ext cx="2451450" cy="218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8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Text Inpainting Results</a:t>
            </a:r>
            <a:endParaRPr b="1">
              <a:latin typeface="Calibri"/>
              <a:ea typeface="Calibri"/>
              <a:cs typeface="Calibri"/>
              <a:sym typeface="Calibri"/>
            </a:endParaRPr>
          </a:p>
        </p:txBody>
      </p:sp>
      <p:pic>
        <p:nvPicPr>
          <p:cNvPr id="220" name="Google Shape;220;p27"/>
          <p:cNvPicPr preferRelativeResize="0"/>
          <p:nvPr/>
        </p:nvPicPr>
        <p:blipFill>
          <a:blip r:embed="rId3">
            <a:alphaModFix/>
          </a:blip>
          <a:stretch>
            <a:fillRect/>
          </a:stretch>
        </p:blipFill>
        <p:spPr>
          <a:xfrm>
            <a:off x="152400" y="775450"/>
            <a:ext cx="8839201" cy="2094620"/>
          </a:xfrm>
          <a:prstGeom prst="rect">
            <a:avLst/>
          </a:prstGeom>
          <a:noFill/>
          <a:ln>
            <a:noFill/>
          </a:ln>
        </p:spPr>
      </p:pic>
      <p:pic>
        <p:nvPicPr>
          <p:cNvPr id="221" name="Google Shape;221;p27"/>
          <p:cNvPicPr preferRelativeResize="0"/>
          <p:nvPr/>
        </p:nvPicPr>
        <p:blipFill>
          <a:blip r:embed="rId4">
            <a:alphaModFix/>
          </a:blip>
          <a:stretch>
            <a:fillRect/>
          </a:stretch>
        </p:blipFill>
        <p:spPr>
          <a:xfrm>
            <a:off x="1129275" y="2870075"/>
            <a:ext cx="2308700" cy="2167075"/>
          </a:xfrm>
          <a:prstGeom prst="rect">
            <a:avLst/>
          </a:prstGeom>
          <a:noFill/>
          <a:ln>
            <a:noFill/>
          </a:ln>
        </p:spPr>
      </p:pic>
      <p:pic>
        <p:nvPicPr>
          <p:cNvPr id="222" name="Google Shape;222;p27"/>
          <p:cNvPicPr preferRelativeResize="0"/>
          <p:nvPr/>
        </p:nvPicPr>
        <p:blipFill>
          <a:blip r:embed="rId5">
            <a:alphaModFix/>
          </a:blip>
          <a:stretch>
            <a:fillRect/>
          </a:stretch>
        </p:blipFill>
        <p:spPr>
          <a:xfrm>
            <a:off x="5704425" y="2870075"/>
            <a:ext cx="2452725" cy="206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311700" y="1345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latin typeface="Calibri"/>
                <a:ea typeface="Calibri"/>
                <a:cs typeface="Calibri"/>
                <a:sym typeface="Calibri"/>
              </a:rPr>
              <a:t>Text Inpainting Results</a:t>
            </a:r>
            <a:endParaRPr b="1">
              <a:latin typeface="Calibri"/>
              <a:ea typeface="Calibri"/>
              <a:cs typeface="Calibri"/>
              <a:sym typeface="Calibri"/>
            </a:endParaRPr>
          </a:p>
        </p:txBody>
      </p:sp>
      <p:pic>
        <p:nvPicPr>
          <p:cNvPr id="228" name="Google Shape;228;p28"/>
          <p:cNvPicPr preferRelativeResize="0"/>
          <p:nvPr/>
        </p:nvPicPr>
        <p:blipFill>
          <a:blip r:embed="rId3">
            <a:alphaModFix/>
          </a:blip>
          <a:stretch>
            <a:fillRect/>
          </a:stretch>
        </p:blipFill>
        <p:spPr>
          <a:xfrm>
            <a:off x="152400" y="747750"/>
            <a:ext cx="8839198" cy="2167834"/>
          </a:xfrm>
          <a:prstGeom prst="rect">
            <a:avLst/>
          </a:prstGeom>
          <a:noFill/>
          <a:ln>
            <a:noFill/>
          </a:ln>
        </p:spPr>
      </p:pic>
      <p:pic>
        <p:nvPicPr>
          <p:cNvPr id="229" name="Google Shape;229;p28"/>
          <p:cNvPicPr preferRelativeResize="0"/>
          <p:nvPr/>
        </p:nvPicPr>
        <p:blipFill>
          <a:blip r:embed="rId4">
            <a:alphaModFix/>
          </a:blip>
          <a:stretch>
            <a:fillRect/>
          </a:stretch>
        </p:blipFill>
        <p:spPr>
          <a:xfrm>
            <a:off x="969975" y="2915575"/>
            <a:ext cx="2343800" cy="2118225"/>
          </a:xfrm>
          <a:prstGeom prst="rect">
            <a:avLst/>
          </a:prstGeom>
          <a:noFill/>
          <a:ln>
            <a:noFill/>
          </a:ln>
        </p:spPr>
      </p:pic>
      <p:pic>
        <p:nvPicPr>
          <p:cNvPr id="230" name="Google Shape;230;p28"/>
          <p:cNvPicPr preferRelativeResize="0"/>
          <p:nvPr/>
        </p:nvPicPr>
        <p:blipFill>
          <a:blip r:embed="rId5">
            <a:alphaModFix/>
          </a:blip>
          <a:stretch>
            <a:fillRect/>
          </a:stretch>
        </p:blipFill>
        <p:spPr>
          <a:xfrm>
            <a:off x="5774075" y="2915575"/>
            <a:ext cx="2393449" cy="211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1656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Randomly Damaged Pixels Inpainting </a:t>
            </a:r>
            <a:r>
              <a:rPr b="1" lang="en">
                <a:latin typeface="Calibri"/>
                <a:ea typeface="Calibri"/>
                <a:cs typeface="Calibri"/>
                <a:sym typeface="Calibri"/>
              </a:rPr>
              <a:t>Results</a:t>
            </a:r>
            <a:endParaRPr b="1">
              <a:latin typeface="Calibri"/>
              <a:ea typeface="Calibri"/>
              <a:cs typeface="Calibri"/>
              <a:sym typeface="Calibri"/>
            </a:endParaRPr>
          </a:p>
        </p:txBody>
      </p:sp>
      <p:pic>
        <p:nvPicPr>
          <p:cNvPr id="236" name="Google Shape;236;p29"/>
          <p:cNvPicPr preferRelativeResize="0"/>
          <p:nvPr/>
        </p:nvPicPr>
        <p:blipFill rotWithShape="1">
          <a:blip r:embed="rId3">
            <a:alphaModFix/>
          </a:blip>
          <a:srcRect b="0" l="-1905" r="-12223" t="0"/>
          <a:stretch/>
        </p:blipFill>
        <p:spPr>
          <a:xfrm>
            <a:off x="-188900" y="931200"/>
            <a:ext cx="10312650" cy="4059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0"/>
          <p:cNvSpPr txBox="1"/>
          <p:nvPr>
            <p:ph type="title"/>
          </p:nvPr>
        </p:nvSpPr>
        <p:spPr>
          <a:xfrm>
            <a:off x="311700" y="1656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Randomly Damaged Pixels Inpainting </a:t>
            </a:r>
            <a:r>
              <a:rPr b="1" lang="en">
                <a:latin typeface="Calibri"/>
                <a:ea typeface="Calibri"/>
                <a:cs typeface="Calibri"/>
                <a:sym typeface="Calibri"/>
              </a:rPr>
              <a:t>Results</a:t>
            </a:r>
            <a:endParaRPr b="1">
              <a:latin typeface="Calibri"/>
              <a:ea typeface="Calibri"/>
              <a:cs typeface="Calibri"/>
              <a:sym typeface="Calibri"/>
            </a:endParaRPr>
          </a:p>
        </p:txBody>
      </p:sp>
      <p:pic>
        <p:nvPicPr>
          <p:cNvPr id="242" name="Google Shape;242;p30"/>
          <p:cNvPicPr preferRelativeResize="0"/>
          <p:nvPr/>
        </p:nvPicPr>
        <p:blipFill>
          <a:blip r:embed="rId3">
            <a:alphaModFix/>
          </a:blip>
          <a:stretch>
            <a:fillRect/>
          </a:stretch>
        </p:blipFill>
        <p:spPr>
          <a:xfrm>
            <a:off x="0" y="931200"/>
            <a:ext cx="9405450" cy="4059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1"/>
          <p:cNvSpPr txBox="1"/>
          <p:nvPr>
            <p:ph type="title"/>
          </p:nvPr>
        </p:nvSpPr>
        <p:spPr>
          <a:xfrm>
            <a:off x="216900" y="65775"/>
            <a:ext cx="8520600" cy="50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Region Inpainting Results</a:t>
            </a:r>
            <a:endParaRPr b="1">
              <a:latin typeface="Calibri"/>
              <a:ea typeface="Calibri"/>
              <a:cs typeface="Calibri"/>
              <a:sym typeface="Calibri"/>
            </a:endParaRPr>
          </a:p>
        </p:txBody>
      </p:sp>
      <p:pic>
        <p:nvPicPr>
          <p:cNvPr id="248" name="Google Shape;248;p31"/>
          <p:cNvPicPr preferRelativeResize="0"/>
          <p:nvPr/>
        </p:nvPicPr>
        <p:blipFill>
          <a:blip r:embed="rId3">
            <a:alphaModFix/>
          </a:blip>
          <a:stretch>
            <a:fillRect/>
          </a:stretch>
        </p:blipFill>
        <p:spPr>
          <a:xfrm>
            <a:off x="152400" y="817025"/>
            <a:ext cx="8839201" cy="1929625"/>
          </a:xfrm>
          <a:prstGeom prst="rect">
            <a:avLst/>
          </a:prstGeom>
          <a:noFill/>
          <a:ln>
            <a:noFill/>
          </a:ln>
        </p:spPr>
      </p:pic>
      <p:pic>
        <p:nvPicPr>
          <p:cNvPr id="249" name="Google Shape;249;p31"/>
          <p:cNvPicPr preferRelativeResize="0"/>
          <p:nvPr/>
        </p:nvPicPr>
        <p:blipFill>
          <a:blip r:embed="rId4">
            <a:alphaModFix/>
          </a:blip>
          <a:stretch>
            <a:fillRect/>
          </a:stretch>
        </p:blipFill>
        <p:spPr>
          <a:xfrm>
            <a:off x="507950" y="2899050"/>
            <a:ext cx="2898483" cy="2092050"/>
          </a:xfrm>
          <a:prstGeom prst="rect">
            <a:avLst/>
          </a:prstGeom>
          <a:noFill/>
          <a:ln>
            <a:noFill/>
          </a:ln>
        </p:spPr>
      </p:pic>
      <p:pic>
        <p:nvPicPr>
          <p:cNvPr id="250" name="Google Shape;250;p31"/>
          <p:cNvPicPr preferRelativeResize="0"/>
          <p:nvPr/>
        </p:nvPicPr>
        <p:blipFill>
          <a:blip r:embed="rId5">
            <a:alphaModFix/>
          </a:blip>
          <a:stretch>
            <a:fillRect/>
          </a:stretch>
        </p:blipFill>
        <p:spPr>
          <a:xfrm>
            <a:off x="5419508" y="2899050"/>
            <a:ext cx="2889022" cy="209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u="sng">
                <a:latin typeface="Calibri"/>
                <a:ea typeface="Calibri"/>
                <a:cs typeface="Calibri"/>
                <a:sym typeface="Calibri"/>
              </a:rPr>
              <a:t>Problem Statement</a:t>
            </a:r>
            <a:endParaRPr b="1" u="sng">
              <a:latin typeface="Calibri"/>
              <a:ea typeface="Calibri"/>
              <a:cs typeface="Calibri"/>
              <a:sym typeface="Calibri"/>
            </a:endParaRPr>
          </a:p>
        </p:txBody>
      </p:sp>
      <p:sp>
        <p:nvSpPr>
          <p:cNvPr id="67" name="Google Shape;67;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Font typeface="Calibri"/>
              <a:buChar char="➢"/>
            </a:pPr>
            <a:r>
              <a:rPr lang="en">
                <a:latin typeface="Calibri"/>
                <a:ea typeface="Calibri"/>
                <a:cs typeface="Calibri"/>
                <a:sym typeface="Calibri"/>
              </a:rPr>
              <a:t>ConvNets are commonly trained on massive image datasets.It's possible to believe that their exceptional performance results from their ability to learn realistic data priors from examples.</a:t>
            </a:r>
            <a:endParaRPr>
              <a:latin typeface="Calibri"/>
              <a:ea typeface="Calibri"/>
              <a:cs typeface="Calibri"/>
              <a:sym typeface="Calibri"/>
            </a:endParaRPr>
          </a:p>
          <a:p>
            <a:pPr indent="0" lvl="0" marL="457200" rtl="0" algn="l">
              <a:lnSpc>
                <a:spcPct val="50000"/>
              </a:lnSpc>
              <a:spcBef>
                <a:spcPts val="1200"/>
              </a:spcBef>
              <a:spcAft>
                <a:spcPts val="0"/>
              </a:spcAft>
              <a:buNone/>
            </a:pPr>
            <a:r>
              <a:t/>
            </a:r>
            <a:endParaRPr>
              <a:latin typeface="Calibri"/>
              <a:ea typeface="Calibri"/>
              <a:cs typeface="Calibri"/>
              <a:sym typeface="Calibri"/>
            </a:endParaRPr>
          </a:p>
          <a:p>
            <a:pPr indent="-342900" lvl="0" marL="457200" rtl="0" algn="l">
              <a:lnSpc>
                <a:spcPct val="95000"/>
              </a:lnSpc>
              <a:spcBef>
                <a:spcPts val="1200"/>
              </a:spcBef>
              <a:spcAft>
                <a:spcPts val="0"/>
              </a:spcAft>
              <a:buSzPts val="1800"/>
              <a:buFont typeface="Calibri"/>
              <a:buChar char="➢"/>
            </a:pPr>
            <a:r>
              <a:rPr lang="en">
                <a:latin typeface="Calibri"/>
                <a:ea typeface="Calibri"/>
                <a:cs typeface="Calibri"/>
                <a:sym typeface="Calibri"/>
              </a:rPr>
              <a:t>However, this explanation is not sufficient because not all image priors need to be acquired through data learning.A significant portion of image statistics can be captured by the structure of generator ConvNets, without any learning.This is particularly relevant for addressing specific image restoration tasks.</a:t>
            </a:r>
            <a:endParaRPr>
              <a:latin typeface="Calibri"/>
              <a:ea typeface="Calibri"/>
              <a:cs typeface="Calibri"/>
              <a:sym typeface="Calibri"/>
            </a:endParaRPr>
          </a:p>
          <a:p>
            <a:pPr indent="0" lvl="0" marL="457200" rtl="0" algn="l">
              <a:lnSpc>
                <a:spcPct val="95000"/>
              </a:lnSpc>
              <a:spcBef>
                <a:spcPts val="1200"/>
              </a:spcBef>
              <a:spcAft>
                <a:spcPts val="0"/>
              </a:spcAft>
              <a:buNone/>
            </a:pPr>
            <a:r>
              <a:t/>
            </a:r>
            <a:endParaRPr>
              <a:latin typeface="Calibri"/>
              <a:ea typeface="Calibri"/>
              <a:cs typeface="Calibri"/>
              <a:sym typeface="Calibri"/>
            </a:endParaRPr>
          </a:p>
          <a:p>
            <a:pPr indent="-342900" lvl="0" marL="457200" rtl="0" algn="l">
              <a:lnSpc>
                <a:spcPct val="95000"/>
              </a:lnSpc>
              <a:spcBef>
                <a:spcPts val="1200"/>
              </a:spcBef>
              <a:spcAft>
                <a:spcPts val="0"/>
              </a:spcAft>
              <a:buSzPts val="1800"/>
              <a:buFont typeface="Calibri"/>
              <a:buChar char="➢"/>
            </a:pPr>
            <a:r>
              <a:rPr lang="en">
                <a:latin typeface="Calibri"/>
                <a:ea typeface="Calibri"/>
                <a:cs typeface="Calibri"/>
                <a:sym typeface="Calibri"/>
              </a:rPr>
              <a:t>In these tasks, the image prior must compensate for the loss of information incurred during degradation.For such tasks, the statistics required can be obtained from the ConvNet structure itself, rather than from data learning.</a:t>
            </a:r>
            <a:endParaRPr>
              <a:latin typeface="Calibri"/>
              <a:ea typeface="Calibri"/>
              <a:cs typeface="Calibri"/>
              <a:sym typeface="Calibri"/>
            </a:endParaRPr>
          </a:p>
          <a:p>
            <a:pPr indent="0" lvl="0" marL="0" rtl="0" algn="l">
              <a:lnSpc>
                <a:spcPct val="95000"/>
              </a:lnSpc>
              <a:spcBef>
                <a:spcPts val="1200"/>
              </a:spcBef>
              <a:spcAft>
                <a:spcPts val="1200"/>
              </a:spcAft>
              <a:buSzPts val="852"/>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2"/>
          <p:cNvSpPr txBox="1"/>
          <p:nvPr>
            <p:ph type="title"/>
          </p:nvPr>
        </p:nvSpPr>
        <p:spPr>
          <a:xfrm>
            <a:off x="311700" y="0"/>
            <a:ext cx="85206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alibri"/>
                <a:ea typeface="Calibri"/>
                <a:cs typeface="Calibri"/>
                <a:sym typeface="Calibri"/>
              </a:rPr>
              <a:t>Region Inpainting Results</a:t>
            </a:r>
            <a:endParaRPr b="1">
              <a:latin typeface="Calibri"/>
              <a:ea typeface="Calibri"/>
              <a:cs typeface="Calibri"/>
              <a:sym typeface="Calibri"/>
            </a:endParaRPr>
          </a:p>
        </p:txBody>
      </p:sp>
      <p:pic>
        <p:nvPicPr>
          <p:cNvPr id="256" name="Google Shape;256;p32"/>
          <p:cNvPicPr preferRelativeResize="0"/>
          <p:nvPr/>
        </p:nvPicPr>
        <p:blipFill>
          <a:blip r:embed="rId3">
            <a:alphaModFix/>
          </a:blip>
          <a:stretch>
            <a:fillRect/>
          </a:stretch>
        </p:blipFill>
        <p:spPr>
          <a:xfrm>
            <a:off x="152400" y="878000"/>
            <a:ext cx="8839200" cy="1693750"/>
          </a:xfrm>
          <a:prstGeom prst="rect">
            <a:avLst/>
          </a:prstGeom>
          <a:noFill/>
          <a:ln>
            <a:noFill/>
          </a:ln>
        </p:spPr>
      </p:pic>
      <p:pic>
        <p:nvPicPr>
          <p:cNvPr id="257" name="Google Shape;257;p32"/>
          <p:cNvPicPr preferRelativeResize="0"/>
          <p:nvPr/>
        </p:nvPicPr>
        <p:blipFill>
          <a:blip r:embed="rId4">
            <a:alphaModFix/>
          </a:blip>
          <a:stretch>
            <a:fillRect/>
          </a:stretch>
        </p:blipFill>
        <p:spPr>
          <a:xfrm>
            <a:off x="5319600" y="2700450"/>
            <a:ext cx="2753924" cy="2266950"/>
          </a:xfrm>
          <a:prstGeom prst="rect">
            <a:avLst/>
          </a:prstGeom>
          <a:noFill/>
          <a:ln>
            <a:noFill/>
          </a:ln>
        </p:spPr>
      </p:pic>
      <p:pic>
        <p:nvPicPr>
          <p:cNvPr id="258" name="Google Shape;258;p32"/>
          <p:cNvPicPr preferRelativeResize="0"/>
          <p:nvPr/>
        </p:nvPicPr>
        <p:blipFill>
          <a:blip r:embed="rId5">
            <a:alphaModFix/>
          </a:blip>
          <a:stretch>
            <a:fillRect/>
          </a:stretch>
        </p:blipFill>
        <p:spPr>
          <a:xfrm>
            <a:off x="887200" y="2700450"/>
            <a:ext cx="2739465" cy="226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602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C</a:t>
            </a:r>
            <a:r>
              <a:rPr b="1" lang="en" u="sng">
                <a:latin typeface="Calibri"/>
                <a:ea typeface="Calibri"/>
                <a:cs typeface="Calibri"/>
                <a:sym typeface="Calibri"/>
              </a:rPr>
              <a:t>ontributions</a:t>
            </a:r>
            <a:endParaRPr b="1" u="sng">
              <a:latin typeface="Calibri"/>
              <a:ea typeface="Calibri"/>
              <a:cs typeface="Calibri"/>
              <a:sym typeface="Calibri"/>
            </a:endParaRPr>
          </a:p>
        </p:txBody>
      </p:sp>
      <p:sp>
        <p:nvSpPr>
          <p:cNvPr id="264" name="Google Shape;264;p33"/>
          <p:cNvSpPr txBox="1"/>
          <p:nvPr>
            <p:ph idx="1" type="body"/>
          </p:nvPr>
        </p:nvSpPr>
        <p:spPr>
          <a:xfrm>
            <a:off x="311700" y="673425"/>
            <a:ext cx="8832300" cy="3946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latin typeface="Calibri"/>
                <a:ea typeface="Calibri"/>
                <a:cs typeface="Calibri"/>
                <a:sym typeface="Calibri"/>
              </a:rPr>
              <a:t>Aman Khandelwal :</a:t>
            </a:r>
            <a:r>
              <a:rPr lang="en" sz="7200">
                <a:latin typeface="Calibri"/>
                <a:ea typeface="Calibri"/>
                <a:cs typeface="Calibri"/>
                <a:sym typeface="Calibri"/>
              </a:rPr>
              <a:t> </a:t>
            </a:r>
            <a:r>
              <a:rPr lang="en" sz="6800">
                <a:latin typeface="Calibri"/>
                <a:ea typeface="Calibri"/>
                <a:cs typeface="Calibri"/>
                <a:sym typeface="Calibri"/>
              </a:rPr>
              <a:t>Prepared the code for Image Conversion (i.e. image pixels change, adding uniform noise, region removal, removing random pixel). Appling Hourglass model for denoising the images and training on noisy images. Showing the </a:t>
            </a:r>
            <a:r>
              <a:rPr lang="en" sz="6800">
                <a:latin typeface="Calibri"/>
                <a:ea typeface="Calibri"/>
                <a:cs typeface="Calibri"/>
                <a:sym typeface="Calibri"/>
              </a:rPr>
              <a:t>restored image and</a:t>
            </a:r>
            <a:r>
              <a:rPr lang="en" sz="6800">
                <a:latin typeface="Calibri"/>
                <a:ea typeface="Calibri"/>
                <a:cs typeface="Calibri"/>
                <a:sym typeface="Calibri"/>
              </a:rPr>
              <a:t> loss for every 500 iterations. P</a:t>
            </a:r>
            <a:r>
              <a:rPr lang="en" sz="6800">
                <a:latin typeface="Calibri"/>
                <a:ea typeface="Calibri"/>
                <a:cs typeface="Calibri"/>
                <a:sym typeface="Calibri"/>
              </a:rPr>
              <a:t>lotting</a:t>
            </a:r>
            <a:r>
              <a:rPr lang="en" sz="6800">
                <a:latin typeface="Calibri"/>
                <a:ea typeface="Calibri"/>
                <a:cs typeface="Calibri"/>
                <a:sym typeface="Calibri"/>
              </a:rPr>
              <a:t> the graph for loss vs epoch. Also evaluated and showing the loss comparison plot for reconstruction task using original Image vs Image</a:t>
            </a:r>
            <a:r>
              <a:rPr lang="en" sz="3600">
                <a:latin typeface="Calibri"/>
                <a:ea typeface="Calibri"/>
                <a:cs typeface="Calibri"/>
                <a:sym typeface="Calibri"/>
              </a:rPr>
              <a:t>+</a:t>
            </a:r>
            <a:r>
              <a:rPr lang="en" sz="6800">
                <a:latin typeface="Calibri"/>
                <a:ea typeface="Calibri"/>
                <a:cs typeface="Calibri"/>
                <a:sym typeface="Calibri"/>
              </a:rPr>
              <a:t>Noise.</a:t>
            </a:r>
            <a:endParaRPr sz="6800">
              <a:latin typeface="Calibri"/>
              <a:ea typeface="Calibri"/>
              <a:cs typeface="Calibri"/>
              <a:sym typeface="Calibri"/>
            </a:endParaRPr>
          </a:p>
          <a:p>
            <a:pPr indent="0" lvl="0" marL="0" rtl="0" algn="l">
              <a:spcBef>
                <a:spcPts val="1200"/>
              </a:spcBef>
              <a:spcAft>
                <a:spcPts val="0"/>
              </a:spcAft>
              <a:buNone/>
            </a:pPr>
            <a:r>
              <a:rPr b="1" lang="en" sz="6800">
                <a:latin typeface="Calibri"/>
                <a:ea typeface="Calibri"/>
                <a:cs typeface="Calibri"/>
                <a:sym typeface="Calibri"/>
              </a:rPr>
              <a:t>Nikhil Khemchandani : </a:t>
            </a:r>
            <a:r>
              <a:rPr lang="en" sz="6800">
                <a:latin typeface="Calibri"/>
                <a:ea typeface="Calibri"/>
                <a:cs typeface="Calibri"/>
                <a:sym typeface="Calibri"/>
              </a:rPr>
              <a:t>Made Standard Hourglass Model with upsampling , downsampling and skip layers using tensorflow-keras and used Adam optimizer for optimizing weights with subject to MSE Loss function . Trained Region Inpainting  on masked Images indicating the Missing Regions and showed model accurately restored regional pixels,demonstrating the potential of this approach for image restoration tasks.</a:t>
            </a:r>
            <a:endParaRPr sz="6800">
              <a:latin typeface="Calibri"/>
              <a:ea typeface="Calibri"/>
              <a:cs typeface="Calibri"/>
              <a:sym typeface="Calibri"/>
            </a:endParaRPr>
          </a:p>
          <a:p>
            <a:pPr indent="0" lvl="0" marL="0" rtl="0" algn="l">
              <a:spcBef>
                <a:spcPts val="1200"/>
              </a:spcBef>
              <a:spcAft>
                <a:spcPts val="0"/>
              </a:spcAft>
              <a:buNone/>
            </a:pPr>
            <a:r>
              <a:rPr b="1" lang="en" sz="6800">
                <a:latin typeface="Calibri"/>
                <a:ea typeface="Calibri"/>
                <a:cs typeface="Calibri"/>
                <a:sym typeface="Calibri"/>
              </a:rPr>
              <a:t>Piyush Singh :</a:t>
            </a:r>
            <a:r>
              <a:rPr lang="en" sz="6800">
                <a:latin typeface="Calibri"/>
                <a:ea typeface="Calibri"/>
                <a:cs typeface="Calibri"/>
                <a:sym typeface="Calibri"/>
              </a:rPr>
              <a:t> </a:t>
            </a:r>
            <a:r>
              <a:rPr lang="en" sz="6800">
                <a:latin typeface="Calibri"/>
                <a:ea typeface="Calibri"/>
                <a:cs typeface="Calibri"/>
                <a:sym typeface="Calibri"/>
              </a:rPr>
              <a:t>Text Inpainting and Randomly Damaged Pixels Inpainting. Both were trained with corresponding masks indicating the missing or damaged areas. Results shows that the model accurately restored missing text and damaged pixels, demonstrating the potential of this approach for image restoration tasks.</a:t>
            </a:r>
            <a:endParaRPr sz="6800">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Results and Code Link</a:t>
            </a:r>
            <a:endParaRPr b="1" u="sng">
              <a:latin typeface="Calibri"/>
              <a:ea typeface="Calibri"/>
              <a:cs typeface="Calibri"/>
              <a:sym typeface="Calibri"/>
            </a:endParaRPr>
          </a:p>
        </p:txBody>
      </p:sp>
      <p:sp>
        <p:nvSpPr>
          <p:cNvPr id="270" name="Google Shape;270;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latin typeface="Calibri"/>
                <a:ea typeface="Calibri"/>
                <a:cs typeface="Calibri"/>
                <a:sym typeface="Calibri"/>
              </a:rPr>
              <a:t>Implementation Link:</a:t>
            </a:r>
            <a:br>
              <a:rPr lang="en" sz="2000">
                <a:latin typeface="Calibri"/>
                <a:ea typeface="Calibri"/>
                <a:cs typeface="Calibri"/>
                <a:sym typeface="Calibri"/>
              </a:rPr>
            </a:br>
            <a:r>
              <a:rPr lang="en" sz="2000" u="sng">
                <a:solidFill>
                  <a:schemeClr val="hlink"/>
                </a:solidFill>
                <a:latin typeface="Calibri"/>
                <a:ea typeface="Calibri"/>
                <a:cs typeface="Calibri"/>
                <a:sym typeface="Calibri"/>
                <a:hlinkClick r:id="rId3"/>
              </a:rPr>
              <a:t>https://drive.google.com/drive/folders/14EWBmGDl0wENGPBc9TouN8tNK-K-CEAz?usp=sharing</a:t>
            </a:r>
            <a:endParaRPr sz="2000">
              <a:latin typeface="Calibri"/>
              <a:ea typeface="Calibri"/>
              <a:cs typeface="Calibri"/>
              <a:sym typeface="Calibri"/>
            </a:endParaRPr>
          </a:p>
          <a:p>
            <a:pPr indent="0" lvl="0" marL="0" rtl="0" algn="l">
              <a:spcBef>
                <a:spcPts val="1200"/>
              </a:spcBef>
              <a:spcAft>
                <a:spcPts val="0"/>
              </a:spcAft>
              <a:buNone/>
            </a:pPr>
            <a:r>
              <a:t/>
            </a:r>
            <a:endParaRPr sz="2000">
              <a:latin typeface="Calibri"/>
              <a:ea typeface="Calibri"/>
              <a:cs typeface="Calibri"/>
              <a:sym typeface="Calibri"/>
            </a:endParaRPr>
          </a:p>
          <a:p>
            <a:pPr indent="0" lvl="0" marL="0" rtl="0" algn="l">
              <a:spcBef>
                <a:spcPts val="1200"/>
              </a:spcBef>
              <a:spcAft>
                <a:spcPts val="1200"/>
              </a:spcAft>
              <a:buNone/>
            </a:pPr>
            <a:r>
              <a:rPr lang="en" sz="2000">
                <a:latin typeface="Calibri"/>
                <a:ea typeface="Calibri"/>
                <a:cs typeface="Calibri"/>
                <a:sym typeface="Calibri"/>
              </a:rPr>
              <a:t>Result Link:</a:t>
            </a:r>
            <a:br>
              <a:rPr lang="en" sz="2000">
                <a:latin typeface="Calibri"/>
                <a:ea typeface="Calibri"/>
                <a:cs typeface="Calibri"/>
                <a:sym typeface="Calibri"/>
              </a:rPr>
            </a:br>
            <a:r>
              <a:rPr lang="en" sz="2000" u="sng">
                <a:solidFill>
                  <a:schemeClr val="accent5"/>
                </a:solidFill>
                <a:latin typeface="Calibri"/>
                <a:ea typeface="Calibri"/>
                <a:cs typeface="Calibri"/>
                <a:sym typeface="Calibri"/>
                <a:hlinkClick r:id="rId4">
                  <a:extLst>
                    <a:ext uri="{A12FA001-AC4F-418D-AE19-62706E023703}">
                      <ahyp:hlinkClr val="tx"/>
                    </a:ext>
                  </a:extLst>
                </a:hlinkClick>
              </a:rPr>
              <a:t>https://drive.google.com/drive/folders/15IuyqH3MXX3cSMynFcA4rlhAF9T8YFEB?usp=sharing</a:t>
            </a: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311700" y="1049400"/>
            <a:ext cx="8520600" cy="308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3600"/>
              <a:t>                    THANK YOU</a:t>
            </a:r>
            <a:endParaRPr sz="3600"/>
          </a:p>
          <a:p>
            <a:pPr indent="0" lvl="0" marL="0" rtl="0" algn="l">
              <a:spcBef>
                <a:spcPts val="0"/>
              </a:spcBef>
              <a:spcAft>
                <a:spcPts val="0"/>
              </a:spcAft>
              <a:buNone/>
            </a:pPr>
            <a:r>
              <a:t/>
            </a:r>
            <a:endParaRPr/>
          </a:p>
        </p:txBody>
      </p:sp>
      <p:pic>
        <p:nvPicPr>
          <p:cNvPr id="276" name="Google Shape;276;p35"/>
          <p:cNvPicPr preferRelativeResize="0"/>
          <p:nvPr/>
        </p:nvPicPr>
        <p:blipFill>
          <a:blip r:embed="rId3">
            <a:alphaModFix/>
          </a:blip>
          <a:stretch>
            <a:fillRect/>
          </a:stretch>
        </p:blipFill>
        <p:spPr>
          <a:xfrm>
            <a:off x="0" y="0"/>
            <a:ext cx="9144001" cy="504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Solution Proposed in the Paper</a:t>
            </a:r>
            <a:endParaRPr b="1" u="sng">
              <a:latin typeface="Calibri"/>
              <a:ea typeface="Calibri"/>
              <a:cs typeface="Calibri"/>
              <a:sym typeface="Calibri"/>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T</a:t>
            </a:r>
            <a:r>
              <a:rPr lang="en">
                <a:latin typeface="Calibri"/>
                <a:ea typeface="Calibri"/>
                <a:cs typeface="Calibri"/>
                <a:sym typeface="Calibri"/>
              </a:rPr>
              <a:t>he proposed solution in the "Deep Image Prior" paper presents a new paradigm for image restoration tasks that exploits the inherent structure of deep neural networks, and provides an alternative to traditional data-driven approaches such as..</a:t>
            </a:r>
            <a:endParaRPr>
              <a:latin typeface="Calibri"/>
              <a:ea typeface="Calibri"/>
              <a:cs typeface="Calibri"/>
              <a:sym typeface="Calibri"/>
            </a:endParaRPr>
          </a:p>
          <a:p>
            <a:pPr indent="-342900" lvl="0" marL="457200" rtl="0" algn="l">
              <a:spcBef>
                <a:spcPts val="1200"/>
              </a:spcBef>
              <a:spcAft>
                <a:spcPts val="0"/>
              </a:spcAft>
              <a:buSzPts val="1800"/>
              <a:buAutoNum type="arabicPeriod"/>
            </a:pPr>
            <a:r>
              <a:rPr b="1" lang="en">
                <a:latin typeface="Calibri"/>
                <a:ea typeface="Calibri"/>
                <a:cs typeface="Calibri"/>
                <a:sym typeface="Calibri"/>
              </a:rPr>
              <a:t>Denoising</a:t>
            </a:r>
            <a:r>
              <a:rPr lang="en">
                <a:latin typeface="Calibri"/>
                <a:ea typeface="Calibri"/>
                <a:cs typeface="Calibri"/>
                <a:sym typeface="Calibri"/>
              </a:rPr>
              <a:t>: the process of removing noise from an image.</a:t>
            </a:r>
            <a:endParaRPr>
              <a:latin typeface="Calibri"/>
              <a:ea typeface="Calibri"/>
              <a:cs typeface="Calibri"/>
              <a:sym typeface="Calibri"/>
            </a:endParaRPr>
          </a:p>
          <a:p>
            <a:pPr indent="-342900" lvl="0" marL="457200" rtl="0" algn="l">
              <a:spcBef>
                <a:spcPts val="0"/>
              </a:spcBef>
              <a:spcAft>
                <a:spcPts val="0"/>
              </a:spcAft>
              <a:buSzPts val="1800"/>
              <a:buAutoNum type="arabicPeriod"/>
            </a:pPr>
            <a:r>
              <a:rPr b="1" lang="en">
                <a:latin typeface="Calibri"/>
                <a:ea typeface="Calibri"/>
                <a:cs typeface="Calibri"/>
                <a:sym typeface="Calibri"/>
              </a:rPr>
              <a:t>Inpainting</a:t>
            </a:r>
            <a:r>
              <a:rPr lang="en">
                <a:latin typeface="Calibri"/>
                <a:ea typeface="Calibri"/>
                <a:cs typeface="Calibri"/>
                <a:sym typeface="Calibri"/>
              </a:rPr>
              <a:t>: the process of filling in missing or damaged portions of an image, for example, when part of an image has been obscured or removed.</a:t>
            </a:r>
            <a:endParaRPr>
              <a:latin typeface="Calibri"/>
              <a:ea typeface="Calibri"/>
              <a:cs typeface="Calibri"/>
              <a:sym typeface="Calibri"/>
            </a:endParaRPr>
          </a:p>
          <a:p>
            <a:pPr indent="-342900" lvl="0" marL="457200" rtl="0" algn="l">
              <a:spcBef>
                <a:spcPts val="0"/>
              </a:spcBef>
              <a:spcAft>
                <a:spcPts val="0"/>
              </a:spcAft>
              <a:buSzPts val="1800"/>
              <a:buAutoNum type="arabicPeriod"/>
            </a:pPr>
            <a:r>
              <a:rPr b="1" lang="en">
                <a:latin typeface="Calibri"/>
                <a:ea typeface="Calibri"/>
                <a:cs typeface="Calibri"/>
                <a:sym typeface="Calibri"/>
              </a:rPr>
              <a:t>Super-resolution</a:t>
            </a:r>
            <a:r>
              <a:rPr lang="en">
                <a:latin typeface="Calibri"/>
                <a:ea typeface="Calibri"/>
                <a:cs typeface="Calibri"/>
                <a:sym typeface="Calibri"/>
              </a:rPr>
              <a:t>: the process of increasing the resolution or size of an image beyond its original dimensions, often used to improve the clarity and quality of images.</a:t>
            </a:r>
            <a:endParaRPr>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Scope of the Project</a:t>
            </a:r>
            <a:endParaRPr b="1" u="sng">
              <a:latin typeface="Calibri"/>
              <a:ea typeface="Calibri"/>
              <a:cs typeface="Calibri"/>
              <a:sym typeface="Calibri"/>
            </a:endParaRPr>
          </a:p>
        </p:txBody>
      </p:sp>
      <p:sp>
        <p:nvSpPr>
          <p:cNvPr id="79" name="Google Shape;79;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We have implemented two </a:t>
            </a:r>
            <a:r>
              <a:rPr lang="en">
                <a:latin typeface="Calibri"/>
                <a:ea typeface="Calibri"/>
                <a:cs typeface="Calibri"/>
                <a:sym typeface="Calibri"/>
              </a:rPr>
              <a:t>applications from the paper :</a:t>
            </a:r>
            <a:endParaRPr>
              <a:latin typeface="Calibri"/>
              <a:ea typeface="Calibri"/>
              <a:cs typeface="Calibri"/>
              <a:sym typeface="Calibri"/>
            </a:endParaRPr>
          </a:p>
          <a:p>
            <a:pPr indent="-342900" lvl="0" marL="457200" rtl="0" algn="l">
              <a:spcBef>
                <a:spcPts val="1200"/>
              </a:spcBef>
              <a:spcAft>
                <a:spcPts val="0"/>
              </a:spcAft>
              <a:buSzPts val="1800"/>
              <a:buFont typeface="Calibri"/>
              <a:buAutoNum type="arabicPeriod"/>
            </a:pPr>
            <a:r>
              <a:rPr lang="en">
                <a:latin typeface="Calibri"/>
                <a:ea typeface="Calibri"/>
                <a:cs typeface="Calibri"/>
                <a:sym typeface="Calibri"/>
              </a:rPr>
              <a:t>Denoising</a:t>
            </a:r>
            <a:endParaRPr>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
                <a:latin typeface="Calibri"/>
                <a:ea typeface="Calibri"/>
                <a:cs typeface="Calibri"/>
                <a:sym typeface="Calibri"/>
              </a:rPr>
              <a:t>Inpainting</a:t>
            </a:r>
            <a:endParaRPr>
              <a:latin typeface="Calibri"/>
              <a:ea typeface="Calibri"/>
              <a:cs typeface="Calibri"/>
              <a:sym typeface="Calibri"/>
            </a:endParaRPr>
          </a:p>
          <a:p>
            <a:pPr indent="457200" lvl="0" marL="0" rtl="0" algn="l">
              <a:spcBef>
                <a:spcPts val="1200"/>
              </a:spcBef>
              <a:spcAft>
                <a:spcPts val="0"/>
              </a:spcAft>
              <a:buNone/>
            </a:pPr>
            <a:r>
              <a:rPr lang="en">
                <a:latin typeface="Calibri"/>
                <a:ea typeface="Calibri"/>
                <a:cs typeface="Calibri"/>
                <a:sym typeface="Calibri"/>
              </a:rPr>
              <a:t>2.1. Text Inpainting</a:t>
            </a:r>
            <a:endParaRPr>
              <a:latin typeface="Calibri"/>
              <a:ea typeface="Calibri"/>
              <a:cs typeface="Calibri"/>
              <a:sym typeface="Calibri"/>
            </a:endParaRPr>
          </a:p>
          <a:p>
            <a:pPr indent="457200" lvl="0" marL="0" rtl="0" algn="l">
              <a:spcBef>
                <a:spcPts val="1200"/>
              </a:spcBef>
              <a:spcAft>
                <a:spcPts val="0"/>
              </a:spcAft>
              <a:buNone/>
            </a:pPr>
            <a:r>
              <a:rPr lang="en">
                <a:latin typeface="Calibri"/>
                <a:ea typeface="Calibri"/>
                <a:cs typeface="Calibri"/>
                <a:sym typeface="Calibri"/>
              </a:rPr>
              <a:t>2.2. Randomly Damaged Pixels Inpainting(RDP)</a:t>
            </a:r>
            <a:endParaRPr>
              <a:latin typeface="Calibri"/>
              <a:ea typeface="Calibri"/>
              <a:cs typeface="Calibri"/>
              <a:sym typeface="Calibri"/>
            </a:endParaRPr>
          </a:p>
          <a:p>
            <a:pPr indent="457200" lvl="0" marL="0" rtl="0" algn="l">
              <a:spcBef>
                <a:spcPts val="1200"/>
              </a:spcBef>
              <a:spcAft>
                <a:spcPts val="0"/>
              </a:spcAft>
              <a:buNone/>
            </a:pPr>
            <a:r>
              <a:rPr lang="en">
                <a:latin typeface="Calibri"/>
                <a:ea typeface="Calibri"/>
                <a:cs typeface="Calibri"/>
                <a:sym typeface="Calibri"/>
              </a:rPr>
              <a:t>2.3. Region Inpainting</a:t>
            </a:r>
            <a:endParaRPr>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Timelines</a:t>
            </a:r>
            <a:endParaRPr b="1" u="sng">
              <a:latin typeface="Calibri"/>
              <a:ea typeface="Calibri"/>
              <a:cs typeface="Calibri"/>
              <a:sym typeface="Calibri"/>
            </a:endParaRPr>
          </a:p>
        </p:txBody>
      </p:sp>
      <p:sp>
        <p:nvSpPr>
          <p:cNvPr id="85" name="Google Shape;85;p17"/>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7"/>
          <p:cNvGrpSpPr/>
          <p:nvPr/>
        </p:nvGrpSpPr>
        <p:grpSpPr>
          <a:xfrm>
            <a:off x="5586175" y="2683244"/>
            <a:ext cx="1712700" cy="1230715"/>
            <a:chOff x="5796625" y="2541798"/>
            <a:chExt cx="1712700" cy="1230715"/>
          </a:xfrm>
        </p:grpSpPr>
        <p:sp>
          <p:nvSpPr>
            <p:cNvPr id="88" name="Google Shape;88;p17"/>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5796633" y="2735579"/>
              <a:ext cx="11970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solidFill>
                    <a:srgbClr val="666666"/>
                  </a:solidFill>
                  <a:latin typeface="Roboto Serif"/>
                  <a:ea typeface="Roboto Serif"/>
                  <a:cs typeface="Roboto Serif"/>
                  <a:sym typeface="Roboto Serif"/>
                </a:rPr>
                <a:t>8</a:t>
              </a:r>
              <a:r>
                <a:rPr baseline="30000" lang="en" sz="900">
                  <a:solidFill>
                    <a:srgbClr val="666666"/>
                  </a:solidFill>
                  <a:latin typeface="Roboto Serif"/>
                  <a:ea typeface="Roboto Serif"/>
                  <a:cs typeface="Roboto Serif"/>
                  <a:sym typeface="Roboto Serif"/>
                </a:rPr>
                <a:t>th</a:t>
              </a:r>
              <a:r>
                <a:rPr lang="en" sz="900">
                  <a:solidFill>
                    <a:srgbClr val="666666"/>
                  </a:solidFill>
                  <a:latin typeface="Roboto Serif"/>
                  <a:ea typeface="Roboto Serif"/>
                  <a:cs typeface="Roboto Serif"/>
                  <a:sym typeface="Roboto Serif"/>
                </a:rPr>
                <a:t> May, 2023</a:t>
              </a:r>
              <a:endParaRPr b="1" sz="800">
                <a:solidFill>
                  <a:srgbClr val="5E5E5E"/>
                </a:solidFill>
                <a:latin typeface="Roboto"/>
                <a:ea typeface="Roboto"/>
                <a:cs typeface="Roboto"/>
                <a:sym typeface="Roboto"/>
              </a:endParaRPr>
            </a:p>
          </p:txBody>
        </p:sp>
        <p:sp>
          <p:nvSpPr>
            <p:cNvPr id="90" name="Google Shape;90;p17"/>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 name="Google Shape;91;p17"/>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666666"/>
                  </a:solidFill>
                  <a:latin typeface="Roboto Serif"/>
                  <a:ea typeface="Roboto Serif"/>
                  <a:cs typeface="Roboto Serif"/>
                  <a:sym typeface="Roboto Serif"/>
                </a:rPr>
                <a:t>Final Presentation</a:t>
              </a:r>
              <a:endParaRPr b="1">
                <a:solidFill>
                  <a:srgbClr val="5E5E5E"/>
                </a:solidFill>
              </a:endParaRPr>
            </a:p>
            <a:p>
              <a:pPr indent="0" lvl="0" marL="0" rtl="0" algn="ctr">
                <a:lnSpc>
                  <a:spcPct val="115000"/>
                </a:lnSpc>
                <a:spcBef>
                  <a:spcPts val="1200"/>
                </a:spcBef>
                <a:spcAft>
                  <a:spcPts val="1600"/>
                </a:spcAft>
                <a:buNone/>
              </a:pPr>
              <a:r>
                <a:t/>
              </a:r>
              <a:endParaRPr sz="800">
                <a:solidFill>
                  <a:srgbClr val="5E5E5E"/>
                </a:solidFill>
                <a:latin typeface="Roboto"/>
                <a:ea typeface="Roboto"/>
                <a:cs typeface="Roboto"/>
                <a:sym typeface="Roboto"/>
              </a:endParaRPr>
            </a:p>
          </p:txBody>
        </p:sp>
        <p:sp>
          <p:nvSpPr>
            <p:cNvPr id="92" name="Google Shape;92;p17"/>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7"/>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7"/>
          <p:cNvGrpSpPr/>
          <p:nvPr/>
        </p:nvGrpSpPr>
        <p:grpSpPr>
          <a:xfrm>
            <a:off x="4317596" y="1382072"/>
            <a:ext cx="1728204" cy="1246754"/>
            <a:chOff x="4393796" y="1219942"/>
            <a:chExt cx="1728204" cy="1246754"/>
          </a:xfrm>
        </p:grpSpPr>
        <p:sp>
          <p:nvSpPr>
            <p:cNvPr id="95" name="Google Shape;95;p17"/>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nvSpPr>
          <p:spPr>
            <a:xfrm>
              <a:off x="4393796" y="1985296"/>
              <a:ext cx="12249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solidFill>
                    <a:srgbClr val="666666"/>
                  </a:solidFill>
                  <a:latin typeface="Roboto Serif"/>
                  <a:ea typeface="Roboto Serif"/>
                  <a:cs typeface="Roboto Serif"/>
                  <a:sym typeface="Roboto Serif"/>
                </a:rPr>
                <a:t> 7</a:t>
              </a:r>
              <a:r>
                <a:rPr baseline="30000" lang="en" sz="900">
                  <a:solidFill>
                    <a:srgbClr val="666666"/>
                  </a:solidFill>
                  <a:latin typeface="Roboto Serif"/>
                  <a:ea typeface="Roboto Serif"/>
                  <a:cs typeface="Roboto Serif"/>
                  <a:sym typeface="Roboto Serif"/>
                </a:rPr>
                <a:t>th</a:t>
              </a:r>
              <a:r>
                <a:rPr lang="en" sz="900">
                  <a:solidFill>
                    <a:srgbClr val="666666"/>
                  </a:solidFill>
                  <a:latin typeface="Roboto Serif"/>
                  <a:ea typeface="Roboto Serif"/>
                  <a:cs typeface="Roboto Serif"/>
                  <a:sym typeface="Roboto Serif"/>
                </a:rPr>
                <a:t> May, 2023</a:t>
              </a:r>
              <a:endParaRPr b="1" sz="800">
                <a:solidFill>
                  <a:srgbClr val="5E5E5E"/>
                </a:solidFill>
                <a:latin typeface="Roboto"/>
                <a:ea typeface="Roboto"/>
                <a:cs typeface="Roboto"/>
                <a:sym typeface="Roboto"/>
              </a:endParaRPr>
            </a:p>
          </p:txBody>
        </p:sp>
        <p:sp>
          <p:nvSpPr>
            <p:cNvPr id="97" name="Google Shape;97;p17"/>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 name="Google Shape;98;p17"/>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666666"/>
                  </a:solidFill>
                  <a:latin typeface="Roboto Serif"/>
                  <a:ea typeface="Roboto Serif"/>
                  <a:cs typeface="Roboto Serif"/>
                  <a:sym typeface="Roboto Serif"/>
                </a:rPr>
                <a:t>Final Submission Date</a:t>
              </a:r>
              <a:endParaRPr sz="1200">
                <a:solidFill>
                  <a:srgbClr val="5E5E5E"/>
                </a:solidFill>
              </a:endParaRPr>
            </a:p>
            <a:p>
              <a:pPr indent="0" lvl="0" marL="0" rtl="0" algn="ctr">
                <a:lnSpc>
                  <a:spcPct val="115000"/>
                </a:lnSpc>
                <a:spcBef>
                  <a:spcPts val="1200"/>
                </a:spcBef>
                <a:spcAft>
                  <a:spcPts val="1600"/>
                </a:spcAft>
                <a:buNone/>
              </a:pPr>
              <a:r>
                <a:t/>
              </a:r>
              <a:endParaRPr sz="800">
                <a:solidFill>
                  <a:srgbClr val="5E5E5E"/>
                </a:solidFill>
                <a:latin typeface="Roboto"/>
                <a:ea typeface="Roboto"/>
                <a:cs typeface="Roboto"/>
                <a:sym typeface="Roboto"/>
              </a:endParaRPr>
            </a:p>
          </p:txBody>
        </p:sp>
      </p:grpSp>
      <p:sp>
        <p:nvSpPr>
          <p:cNvPr id="100" name="Google Shape;100;p17"/>
          <p:cNvSpPr/>
          <p:nvPr/>
        </p:nvSpPr>
        <p:spPr>
          <a:xfrm flipH="1" rot="711236">
            <a:off x="260825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7"/>
          <p:cNvGrpSpPr/>
          <p:nvPr/>
        </p:nvGrpSpPr>
        <p:grpSpPr>
          <a:xfrm>
            <a:off x="3076688" y="2683244"/>
            <a:ext cx="1712700" cy="1230715"/>
            <a:chOff x="3021975" y="2541798"/>
            <a:chExt cx="1712700" cy="1230715"/>
          </a:xfrm>
        </p:grpSpPr>
        <p:sp>
          <p:nvSpPr>
            <p:cNvPr id="102" name="Google Shape;102;p17"/>
            <p:cNvSpPr txBox="1"/>
            <p:nvPr/>
          </p:nvSpPr>
          <p:spPr>
            <a:xfrm>
              <a:off x="3021995" y="2735579"/>
              <a:ext cx="12048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solidFill>
                    <a:srgbClr val="666666"/>
                  </a:solidFill>
                  <a:latin typeface="Roboto Serif"/>
                  <a:ea typeface="Roboto Serif"/>
                  <a:cs typeface="Roboto Serif"/>
                  <a:sym typeface="Roboto Serif"/>
                </a:rPr>
                <a:t>23</a:t>
              </a:r>
              <a:r>
                <a:rPr baseline="30000" lang="en" sz="900">
                  <a:solidFill>
                    <a:srgbClr val="666666"/>
                  </a:solidFill>
                  <a:latin typeface="Roboto Serif"/>
                  <a:ea typeface="Roboto Serif"/>
                  <a:cs typeface="Roboto Serif"/>
                  <a:sym typeface="Roboto Serif"/>
                </a:rPr>
                <a:t>th</a:t>
              </a:r>
              <a:r>
                <a:rPr lang="en" sz="900">
                  <a:solidFill>
                    <a:srgbClr val="666666"/>
                  </a:solidFill>
                  <a:latin typeface="Roboto Serif"/>
                  <a:ea typeface="Roboto Serif"/>
                  <a:cs typeface="Roboto Serif"/>
                  <a:sym typeface="Roboto Serif"/>
                </a:rPr>
                <a:t> April, 2023</a:t>
              </a:r>
              <a:endParaRPr b="1" sz="800">
                <a:solidFill>
                  <a:srgbClr val="701C7F"/>
                </a:solidFill>
                <a:latin typeface="Roboto"/>
                <a:ea typeface="Roboto"/>
                <a:cs typeface="Roboto"/>
                <a:sym typeface="Roboto"/>
              </a:endParaRPr>
            </a:p>
          </p:txBody>
        </p:sp>
        <p:sp>
          <p:nvSpPr>
            <p:cNvPr id="103" name="Google Shape;103;p17"/>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 name="Google Shape;105;p17"/>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Mid Evaluation Date</a:t>
              </a:r>
              <a:endParaRPr sz="1200">
                <a:solidFill>
                  <a:schemeClr val="lt1"/>
                </a:solidFill>
              </a:endParaRPr>
            </a:p>
            <a:p>
              <a:pPr indent="0" lvl="0" marL="0" rtl="0" algn="ctr">
                <a:lnSpc>
                  <a:spcPct val="115000"/>
                </a:lnSpc>
                <a:spcBef>
                  <a:spcPts val="1200"/>
                </a:spcBef>
                <a:spcAft>
                  <a:spcPts val="1600"/>
                </a:spcAft>
                <a:buNone/>
              </a:pPr>
              <a:r>
                <a:t/>
              </a:r>
              <a:endParaRPr sz="800">
                <a:solidFill>
                  <a:srgbClr val="FFFFFF"/>
                </a:solidFill>
                <a:latin typeface="Roboto"/>
                <a:ea typeface="Roboto"/>
                <a:cs typeface="Roboto"/>
                <a:sym typeface="Roboto"/>
              </a:endParaRPr>
            </a:p>
          </p:txBody>
        </p:sp>
        <p:sp>
          <p:nvSpPr>
            <p:cNvPr id="106" name="Google Shape;106;p17"/>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p:nvPr/>
        </p:nvSpPr>
        <p:spPr>
          <a:xfrm rot="-711236">
            <a:off x="1334133"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7"/>
          <p:cNvGrpSpPr/>
          <p:nvPr/>
        </p:nvGrpSpPr>
        <p:grpSpPr>
          <a:xfrm>
            <a:off x="1777604" y="1382072"/>
            <a:ext cx="1724971" cy="1246754"/>
            <a:chOff x="1625204" y="1219942"/>
            <a:chExt cx="1724971" cy="1246754"/>
          </a:xfrm>
        </p:grpSpPr>
        <p:sp>
          <p:nvSpPr>
            <p:cNvPr id="109" name="Google Shape;109;p17"/>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0" name="Google Shape;110;p17"/>
            <p:cNvSpPr txBox="1"/>
            <p:nvPr/>
          </p:nvSpPr>
          <p:spPr>
            <a:xfrm>
              <a:off x="1625204" y="1985296"/>
              <a:ext cx="1216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solidFill>
                    <a:srgbClr val="666666"/>
                  </a:solidFill>
                  <a:latin typeface="Roboto Serif"/>
                  <a:ea typeface="Roboto Serif"/>
                  <a:cs typeface="Roboto Serif"/>
                  <a:sym typeface="Roboto Serif"/>
                </a:rPr>
                <a:t> 27</a:t>
              </a:r>
              <a:r>
                <a:rPr baseline="30000" lang="en" sz="900">
                  <a:solidFill>
                    <a:srgbClr val="666666"/>
                  </a:solidFill>
                  <a:latin typeface="Roboto Serif"/>
                  <a:ea typeface="Roboto Serif"/>
                  <a:cs typeface="Roboto Serif"/>
                  <a:sym typeface="Roboto Serif"/>
                </a:rPr>
                <a:t>th</a:t>
              </a:r>
              <a:r>
                <a:rPr lang="en" sz="900">
                  <a:solidFill>
                    <a:srgbClr val="666666"/>
                  </a:solidFill>
                  <a:latin typeface="Roboto Serif"/>
                  <a:ea typeface="Roboto Serif"/>
                  <a:cs typeface="Roboto Serif"/>
                  <a:sym typeface="Roboto Serif"/>
                </a:rPr>
                <a:t> March, 2023</a:t>
              </a:r>
              <a:endParaRPr b="1" sz="800">
                <a:solidFill>
                  <a:srgbClr val="701C7F"/>
                </a:solidFill>
                <a:latin typeface="Roboto"/>
                <a:ea typeface="Roboto"/>
                <a:cs typeface="Roboto"/>
                <a:sym typeface="Roboto"/>
              </a:endParaRPr>
            </a:p>
          </p:txBody>
        </p:sp>
        <p:sp>
          <p:nvSpPr>
            <p:cNvPr id="111" name="Google Shape;111;p17"/>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Roboto Serif"/>
                  <a:ea typeface="Roboto Serif"/>
                  <a:cs typeface="Roboto Serif"/>
                  <a:sym typeface="Roboto Serif"/>
                </a:rPr>
                <a:t>First Discussion Date</a:t>
              </a:r>
              <a:endParaRPr sz="1200">
                <a:solidFill>
                  <a:schemeClr val="lt1"/>
                </a:solidFill>
              </a:endParaRPr>
            </a:p>
            <a:p>
              <a:pPr indent="0" lvl="0" marL="0" rtl="0" algn="ctr">
                <a:lnSpc>
                  <a:spcPct val="115000"/>
                </a:lnSpc>
                <a:spcBef>
                  <a:spcPts val="1200"/>
                </a:spcBef>
                <a:spcAft>
                  <a:spcPts val="1600"/>
                </a:spcAft>
                <a:buNone/>
              </a:pPr>
              <a:r>
                <a:t/>
              </a:r>
              <a:endParaRPr sz="800">
                <a:solidFill>
                  <a:srgbClr val="FFFFFF"/>
                </a:solidFill>
                <a:latin typeface="Roboto"/>
                <a:ea typeface="Roboto"/>
                <a:cs typeface="Roboto"/>
                <a:sym typeface="Roboto"/>
              </a:endParaRPr>
            </a:p>
          </p:txBody>
        </p:sp>
        <p:sp>
          <p:nvSpPr>
            <p:cNvPr id="113" name="Google Shape;113;p17"/>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Implementation Details</a:t>
            </a:r>
            <a:endParaRPr b="1" u="sng">
              <a:latin typeface="Calibri"/>
              <a:ea typeface="Calibri"/>
              <a:cs typeface="Calibri"/>
              <a:sym typeface="Calibri"/>
            </a:endParaRPr>
          </a:p>
        </p:txBody>
      </p:sp>
      <p:sp>
        <p:nvSpPr>
          <p:cNvPr id="119" name="Google Shape;119;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1200"/>
              </a:spcAft>
              <a:buNone/>
            </a:pPr>
            <a:r>
              <a:rPr lang="en"/>
              <a:t>          </a:t>
            </a:r>
            <a:endParaRPr/>
          </a:p>
        </p:txBody>
      </p:sp>
      <p:grpSp>
        <p:nvGrpSpPr>
          <p:cNvPr id="120" name="Google Shape;120;p18"/>
          <p:cNvGrpSpPr/>
          <p:nvPr/>
        </p:nvGrpSpPr>
        <p:grpSpPr>
          <a:xfrm>
            <a:off x="1087476" y="2306625"/>
            <a:ext cx="1112867" cy="2432000"/>
            <a:chOff x="1083025" y="2306625"/>
            <a:chExt cx="1834900" cy="2432000"/>
          </a:xfrm>
        </p:grpSpPr>
        <p:sp>
          <p:nvSpPr>
            <p:cNvPr id="121" name="Google Shape;121;p18"/>
            <p:cNvSpPr txBox="1"/>
            <p:nvPr/>
          </p:nvSpPr>
          <p:spPr>
            <a:xfrm>
              <a:off x="1235826" y="2695025"/>
              <a:ext cx="1505100" cy="2043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Auto Encoders</a:t>
              </a:r>
              <a:endParaRPr b="1" sz="1300">
                <a:solidFill>
                  <a:srgbClr val="0C58D3"/>
                </a:solidFill>
                <a:latin typeface="Calibri"/>
                <a:ea typeface="Calibri"/>
                <a:cs typeface="Calibri"/>
                <a:sym typeface="Calibri"/>
              </a:endParaRPr>
            </a:p>
          </p:txBody>
        </p:sp>
        <p:sp>
          <p:nvSpPr>
            <p:cNvPr id="122" name="Google Shape;122;p18"/>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23" name="Google Shape;123;p18"/>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grpSp>
        <p:nvGrpSpPr>
          <p:cNvPr id="124" name="Google Shape;124;p18"/>
          <p:cNvGrpSpPr/>
          <p:nvPr/>
        </p:nvGrpSpPr>
        <p:grpSpPr>
          <a:xfrm>
            <a:off x="4279934" y="2305900"/>
            <a:ext cx="1321311" cy="1536799"/>
            <a:chOff x="1083025" y="2306625"/>
            <a:chExt cx="1834900" cy="1536799"/>
          </a:xfrm>
        </p:grpSpPr>
        <p:sp>
          <p:nvSpPr>
            <p:cNvPr id="125" name="Google Shape;125;p18"/>
            <p:cNvSpPr txBox="1"/>
            <p:nvPr/>
          </p:nvSpPr>
          <p:spPr>
            <a:xfrm>
              <a:off x="1235838" y="2695024"/>
              <a:ext cx="1505100" cy="1148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Inpainting</a:t>
              </a:r>
              <a:endParaRPr b="1" sz="1300">
                <a:solidFill>
                  <a:srgbClr val="0C58D3"/>
                </a:solidFill>
                <a:latin typeface="Calibri"/>
                <a:ea typeface="Calibri"/>
                <a:cs typeface="Calibri"/>
                <a:sym typeface="Calibri"/>
              </a:endParaRPr>
            </a:p>
          </p:txBody>
        </p:sp>
        <p:sp>
          <p:nvSpPr>
            <p:cNvPr id="126" name="Google Shape;126;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27" name="Google Shape;127;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grpSp>
        <p:nvGrpSpPr>
          <p:cNvPr id="128" name="Google Shape;128;p18"/>
          <p:cNvGrpSpPr/>
          <p:nvPr/>
        </p:nvGrpSpPr>
        <p:grpSpPr>
          <a:xfrm>
            <a:off x="5461358" y="2306625"/>
            <a:ext cx="1148097" cy="2262200"/>
            <a:chOff x="1083025" y="2306625"/>
            <a:chExt cx="1834900" cy="2262200"/>
          </a:xfrm>
        </p:grpSpPr>
        <p:sp>
          <p:nvSpPr>
            <p:cNvPr id="129" name="Google Shape;129;p18"/>
            <p:cNvSpPr txBox="1"/>
            <p:nvPr/>
          </p:nvSpPr>
          <p:spPr>
            <a:xfrm>
              <a:off x="1235841" y="2695025"/>
              <a:ext cx="1505100" cy="1873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0C58D3"/>
                  </a:solidFill>
                  <a:latin typeface="Calibri"/>
                  <a:ea typeface="Calibri"/>
                  <a:cs typeface="Calibri"/>
                  <a:sym typeface="Calibri"/>
                </a:rPr>
                <a:t>Region Inpainting</a:t>
              </a:r>
              <a:endParaRPr b="1" sz="1300">
                <a:solidFill>
                  <a:srgbClr val="0C58D3"/>
                </a:solidFill>
                <a:latin typeface="Calibri"/>
                <a:ea typeface="Calibri"/>
                <a:cs typeface="Calibri"/>
                <a:sym typeface="Calibri"/>
              </a:endParaRPr>
            </a:p>
          </p:txBody>
        </p:sp>
        <p:sp>
          <p:nvSpPr>
            <p:cNvPr id="130" name="Google Shape;130;p18"/>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31" name="Google Shape;131;p18"/>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grpSp>
        <p:nvGrpSpPr>
          <p:cNvPr id="132" name="Google Shape;132;p18"/>
          <p:cNvGrpSpPr/>
          <p:nvPr/>
        </p:nvGrpSpPr>
        <p:grpSpPr>
          <a:xfrm>
            <a:off x="6474083" y="2306625"/>
            <a:ext cx="1148097" cy="1925300"/>
            <a:chOff x="1083025" y="2306625"/>
            <a:chExt cx="1834900" cy="1925300"/>
          </a:xfrm>
        </p:grpSpPr>
        <p:sp>
          <p:nvSpPr>
            <p:cNvPr id="133" name="Google Shape;133;p18"/>
            <p:cNvSpPr txBox="1"/>
            <p:nvPr/>
          </p:nvSpPr>
          <p:spPr>
            <a:xfrm>
              <a:off x="1235841" y="2695025"/>
              <a:ext cx="1505100" cy="1536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300">
                  <a:solidFill>
                    <a:srgbClr val="0C58D3"/>
                  </a:solidFill>
                  <a:latin typeface="Calibri"/>
                  <a:ea typeface="Calibri"/>
                  <a:cs typeface="Calibri"/>
                  <a:sym typeface="Calibri"/>
                </a:rPr>
                <a:t>Text Inpainting</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300">
                <a:solidFill>
                  <a:srgbClr val="0C58D3"/>
                </a:solidFill>
                <a:latin typeface="Calibri"/>
                <a:ea typeface="Calibri"/>
                <a:cs typeface="Calibri"/>
                <a:sym typeface="Calibri"/>
              </a:endParaRPr>
            </a:p>
          </p:txBody>
        </p:sp>
        <p:sp>
          <p:nvSpPr>
            <p:cNvPr id="134" name="Google Shape;134;p18"/>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35" name="Google Shape;135;p18"/>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grpSp>
        <p:nvGrpSpPr>
          <p:cNvPr id="136" name="Google Shape;136;p18"/>
          <p:cNvGrpSpPr/>
          <p:nvPr/>
        </p:nvGrpSpPr>
        <p:grpSpPr>
          <a:xfrm>
            <a:off x="2068908" y="2305900"/>
            <a:ext cx="1148097" cy="1665800"/>
            <a:chOff x="1083025" y="2306625"/>
            <a:chExt cx="1834900" cy="1665800"/>
          </a:xfrm>
        </p:grpSpPr>
        <p:sp>
          <p:nvSpPr>
            <p:cNvPr id="137" name="Google Shape;137;p18"/>
            <p:cNvSpPr txBox="1"/>
            <p:nvPr/>
          </p:nvSpPr>
          <p:spPr>
            <a:xfrm>
              <a:off x="1235841" y="2695025"/>
              <a:ext cx="1594800" cy="127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HourGlass Model</a:t>
              </a:r>
              <a:endParaRPr b="1" sz="1300">
                <a:solidFill>
                  <a:srgbClr val="0C58D3"/>
                </a:solidFill>
                <a:latin typeface="Calibri"/>
                <a:ea typeface="Calibri"/>
                <a:cs typeface="Calibri"/>
                <a:sym typeface="Calibri"/>
              </a:endParaRPr>
            </a:p>
          </p:txBody>
        </p:sp>
        <p:sp>
          <p:nvSpPr>
            <p:cNvPr id="138" name="Google Shape;138;p18"/>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39" name="Google Shape;139;p18"/>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grpSp>
        <p:nvGrpSpPr>
          <p:cNvPr id="140" name="Google Shape;140;p18"/>
          <p:cNvGrpSpPr/>
          <p:nvPr/>
        </p:nvGrpSpPr>
        <p:grpSpPr>
          <a:xfrm>
            <a:off x="7503733" y="2306625"/>
            <a:ext cx="1148097" cy="2262200"/>
            <a:chOff x="1083025" y="2306625"/>
            <a:chExt cx="1834900" cy="2262200"/>
          </a:xfrm>
        </p:grpSpPr>
        <p:sp>
          <p:nvSpPr>
            <p:cNvPr id="141" name="Google Shape;141;p18"/>
            <p:cNvSpPr txBox="1"/>
            <p:nvPr/>
          </p:nvSpPr>
          <p:spPr>
            <a:xfrm>
              <a:off x="1235841" y="2695025"/>
              <a:ext cx="1505100" cy="1873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RDP</a:t>
              </a:r>
              <a:endParaRPr b="1" sz="1300">
                <a:solidFill>
                  <a:srgbClr val="0C58D3"/>
                </a:solidFill>
                <a:latin typeface="Calibri"/>
                <a:ea typeface="Calibri"/>
                <a:cs typeface="Calibri"/>
                <a:sym typeface="Calibri"/>
              </a:endParaRPr>
            </a:p>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Inpainting</a:t>
              </a:r>
              <a:endParaRPr b="1" sz="1300">
                <a:solidFill>
                  <a:srgbClr val="0C58D3"/>
                </a:solidFill>
                <a:latin typeface="Calibri"/>
                <a:ea typeface="Calibri"/>
                <a:cs typeface="Calibri"/>
                <a:sym typeface="Calibri"/>
              </a:endParaRPr>
            </a:p>
          </p:txBody>
        </p:sp>
        <p:sp>
          <p:nvSpPr>
            <p:cNvPr id="142" name="Google Shape;142;p18"/>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43" name="Google Shape;143;p18"/>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grpSp>
      <p:sp>
        <p:nvSpPr>
          <p:cNvPr id="144" name="Google Shape;144;p18"/>
          <p:cNvSpPr/>
          <p:nvPr/>
        </p:nvSpPr>
        <p:spPr>
          <a:xfrm rot="5400000">
            <a:off x="1015625" y="3237925"/>
            <a:ext cx="11067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rot="5400000">
            <a:off x="2229625" y="2915350"/>
            <a:ext cx="5571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3368613" y="2915350"/>
            <a:ext cx="5571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4566988" y="2915350"/>
            <a:ext cx="5571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5279175" y="3183175"/>
            <a:ext cx="11970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5400000">
            <a:off x="6608775" y="2863225"/>
            <a:ext cx="5571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rot="5400000">
            <a:off x="7394350" y="3197725"/>
            <a:ext cx="12261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8"/>
          <p:cNvCxnSpPr/>
          <p:nvPr/>
        </p:nvCxnSpPr>
        <p:spPr>
          <a:xfrm flipH="1" rot="10800000">
            <a:off x="940750" y="1752475"/>
            <a:ext cx="7503900" cy="35100"/>
          </a:xfrm>
          <a:prstGeom prst="straightConnector1">
            <a:avLst/>
          </a:prstGeom>
          <a:noFill/>
          <a:ln cap="flat" cmpd="sng" w="76200">
            <a:solidFill>
              <a:srgbClr val="EA9999"/>
            </a:solidFill>
            <a:prstDash val="solid"/>
            <a:round/>
            <a:headEnd len="med" w="med" type="none"/>
            <a:tailEnd len="med" w="med" type="triangle"/>
          </a:ln>
        </p:spPr>
      </p:cxnSp>
      <p:grpSp>
        <p:nvGrpSpPr>
          <p:cNvPr id="152" name="Google Shape;152;p18"/>
          <p:cNvGrpSpPr/>
          <p:nvPr/>
        </p:nvGrpSpPr>
        <p:grpSpPr>
          <a:xfrm>
            <a:off x="3062672" y="2305900"/>
            <a:ext cx="1321311" cy="2315000"/>
            <a:chOff x="1083025" y="2306625"/>
            <a:chExt cx="1834900" cy="2315000"/>
          </a:xfrm>
        </p:grpSpPr>
        <p:sp>
          <p:nvSpPr>
            <p:cNvPr id="153" name="Google Shape;153;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p:txBody>
        </p:sp>
        <p:sp>
          <p:nvSpPr>
            <p:cNvPr id="154" name="Google Shape;154;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libri"/>
                <a:ea typeface="Calibri"/>
                <a:cs typeface="Calibri"/>
                <a:sym typeface="Calibri"/>
              </a:endParaRPr>
            </a:p>
          </p:txBody>
        </p:sp>
        <p:sp>
          <p:nvSpPr>
            <p:cNvPr id="155" name="Google Shape;155;p18"/>
            <p:cNvSpPr txBox="1"/>
            <p:nvPr/>
          </p:nvSpPr>
          <p:spPr>
            <a:xfrm>
              <a:off x="1235856" y="2695025"/>
              <a:ext cx="1505100" cy="1926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C58D3"/>
                  </a:solidFill>
                  <a:latin typeface="Calibri"/>
                  <a:ea typeface="Calibri"/>
                  <a:cs typeface="Calibri"/>
                  <a:sym typeface="Calibri"/>
                </a:rPr>
                <a:t>Denoising</a:t>
              </a:r>
              <a:endParaRPr b="1" sz="1300">
                <a:solidFill>
                  <a:srgbClr val="0C58D3"/>
                </a:solidFill>
                <a:latin typeface="Calibri"/>
                <a:ea typeface="Calibri"/>
                <a:cs typeface="Calibri"/>
                <a:sym typeface="Calibri"/>
              </a:endParaRPr>
            </a:p>
          </p:txBody>
        </p:sp>
      </p:grpSp>
      <p:sp>
        <p:nvSpPr>
          <p:cNvPr id="156" name="Google Shape;156;p18"/>
          <p:cNvSpPr/>
          <p:nvPr/>
        </p:nvSpPr>
        <p:spPr>
          <a:xfrm rot="5400000">
            <a:off x="3028575" y="3255400"/>
            <a:ext cx="12372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8"/>
          <p:cNvPicPr preferRelativeResize="0"/>
          <p:nvPr/>
        </p:nvPicPr>
        <p:blipFill>
          <a:blip r:embed="rId3">
            <a:alphaModFix/>
          </a:blip>
          <a:stretch>
            <a:fillRect/>
          </a:stretch>
        </p:blipFill>
        <p:spPr>
          <a:xfrm>
            <a:off x="3432800" y="2735150"/>
            <a:ext cx="581025" cy="1435025"/>
          </a:xfrm>
          <a:prstGeom prst="rect">
            <a:avLst/>
          </a:prstGeom>
          <a:noFill/>
          <a:ln>
            <a:noFill/>
          </a:ln>
        </p:spPr>
      </p:pic>
      <p:sp>
        <p:nvSpPr>
          <p:cNvPr id="158" name="Google Shape;158;p18"/>
          <p:cNvSpPr/>
          <p:nvPr/>
        </p:nvSpPr>
        <p:spPr>
          <a:xfrm rot="5400000">
            <a:off x="3078363" y="3237925"/>
            <a:ext cx="1197000" cy="22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pic>
        <p:nvPicPr>
          <p:cNvPr id="163" name="Google Shape;163;p19"/>
          <p:cNvPicPr preferRelativeResize="0"/>
          <p:nvPr/>
        </p:nvPicPr>
        <p:blipFill>
          <a:blip r:embed="rId3">
            <a:alphaModFix/>
          </a:blip>
          <a:stretch>
            <a:fillRect/>
          </a:stretch>
        </p:blipFill>
        <p:spPr>
          <a:xfrm>
            <a:off x="500151" y="98200"/>
            <a:ext cx="8143698" cy="2303575"/>
          </a:xfrm>
          <a:prstGeom prst="rect">
            <a:avLst/>
          </a:prstGeom>
          <a:noFill/>
          <a:ln>
            <a:noFill/>
          </a:ln>
        </p:spPr>
      </p:pic>
      <p:sp>
        <p:nvSpPr>
          <p:cNvPr id="164" name="Google Shape;164;p19"/>
          <p:cNvSpPr txBox="1"/>
          <p:nvPr/>
        </p:nvSpPr>
        <p:spPr>
          <a:xfrm>
            <a:off x="415200" y="2401775"/>
            <a:ext cx="8520600" cy="256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u="sng">
                <a:latin typeface="Calibri"/>
                <a:ea typeface="Calibri"/>
                <a:cs typeface="Calibri"/>
                <a:sym typeface="Calibri"/>
              </a:rPr>
              <a:t>HOURGLASS MODEL</a:t>
            </a:r>
            <a:r>
              <a:rPr b="1" lang="en" sz="2000">
                <a:latin typeface="Calibri"/>
                <a:ea typeface="Calibri"/>
                <a:cs typeface="Calibri"/>
                <a:sym typeface="Calibri"/>
              </a:rPr>
              <a:t> - </a:t>
            </a:r>
            <a:endParaRPr b="1" sz="2000">
              <a:latin typeface="Calibri"/>
              <a:ea typeface="Calibri"/>
              <a:cs typeface="Calibri"/>
              <a:sym typeface="Calibri"/>
            </a:endParaRPr>
          </a:p>
          <a:p>
            <a:pPr indent="-339725" lvl="0" marL="457200" rtl="0" algn="l">
              <a:spcBef>
                <a:spcPts val="0"/>
              </a:spcBef>
              <a:spcAft>
                <a:spcPts val="0"/>
              </a:spcAft>
              <a:buSzPts val="1750"/>
              <a:buFont typeface="Calibri"/>
              <a:buChar char="➢"/>
            </a:pPr>
            <a:r>
              <a:rPr lang="en" sz="1750">
                <a:latin typeface="Calibri"/>
                <a:ea typeface="Calibri"/>
                <a:cs typeface="Calibri"/>
                <a:sym typeface="Calibri"/>
              </a:rPr>
              <a:t>The network consists of a contracting path and an expansive path, which gives it the u-shaped architecture.</a:t>
            </a:r>
            <a:endParaRPr sz="1750">
              <a:latin typeface="Calibri"/>
              <a:ea typeface="Calibri"/>
              <a:cs typeface="Calibri"/>
              <a:sym typeface="Calibri"/>
            </a:endParaRPr>
          </a:p>
          <a:p>
            <a:pPr indent="-339725" lvl="0" marL="457200" rtl="0" algn="l">
              <a:spcBef>
                <a:spcPts val="0"/>
              </a:spcBef>
              <a:spcAft>
                <a:spcPts val="0"/>
              </a:spcAft>
              <a:buSzPts val="1750"/>
              <a:buFont typeface="Calibri"/>
              <a:buChar char="➢"/>
            </a:pPr>
            <a:r>
              <a:rPr lang="en" sz="1750">
                <a:latin typeface="Calibri"/>
                <a:ea typeface="Calibri"/>
                <a:cs typeface="Calibri"/>
                <a:sym typeface="Calibri"/>
              </a:rPr>
              <a:t>The contracting path is a conventional convolutional network, consisting of convolutions applied repeatedly, each followed by a Leaky rectified linear unit (Leaky ReLU) .</a:t>
            </a:r>
            <a:endParaRPr sz="1750">
              <a:latin typeface="Calibri"/>
              <a:ea typeface="Calibri"/>
              <a:cs typeface="Calibri"/>
              <a:sym typeface="Calibri"/>
            </a:endParaRPr>
          </a:p>
          <a:p>
            <a:pPr indent="-339725" lvl="0" marL="457200" rtl="0" algn="l">
              <a:spcBef>
                <a:spcPts val="0"/>
              </a:spcBef>
              <a:spcAft>
                <a:spcPts val="0"/>
              </a:spcAft>
              <a:buSzPts val="1750"/>
              <a:buFont typeface="Calibri"/>
              <a:buChar char="➢"/>
            </a:pPr>
            <a:r>
              <a:rPr lang="en" sz="1750">
                <a:latin typeface="Calibri"/>
                <a:ea typeface="Calibri"/>
                <a:cs typeface="Calibri"/>
                <a:sym typeface="Calibri"/>
              </a:rPr>
              <a:t>The expansive pathway combines the feature and spatial information through a sequence  of up-convolutions and concatenations with high-resolution features from the contracting path.</a:t>
            </a:r>
            <a:endParaRPr sz="175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20"/>
          <p:cNvSpPr txBox="1"/>
          <p:nvPr>
            <p:ph type="title"/>
          </p:nvPr>
        </p:nvSpPr>
        <p:spPr>
          <a:xfrm>
            <a:off x="311700" y="2484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Deep Image Prior Step By Step</a:t>
            </a:r>
            <a:endParaRPr b="1" u="sng">
              <a:latin typeface="Calibri"/>
              <a:ea typeface="Calibri"/>
              <a:cs typeface="Calibri"/>
              <a:sym typeface="Calibri"/>
            </a:endParaRPr>
          </a:p>
        </p:txBody>
      </p:sp>
      <p:sp>
        <p:nvSpPr>
          <p:cNvPr id="170" name="Google Shape;170;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0"/>
          <p:cNvPicPr preferRelativeResize="0"/>
          <p:nvPr/>
        </p:nvPicPr>
        <p:blipFill>
          <a:blip r:embed="rId3">
            <a:alphaModFix/>
          </a:blip>
          <a:stretch>
            <a:fillRect/>
          </a:stretch>
        </p:blipFill>
        <p:spPr>
          <a:xfrm>
            <a:off x="311700" y="861600"/>
            <a:ext cx="8520599" cy="4099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latin typeface="Calibri"/>
                <a:ea typeface="Calibri"/>
                <a:cs typeface="Calibri"/>
                <a:sym typeface="Calibri"/>
              </a:rPr>
              <a:t>Objective Function</a:t>
            </a:r>
            <a:endParaRPr b="1" u="sng">
              <a:latin typeface="Calibri"/>
              <a:ea typeface="Calibri"/>
              <a:cs typeface="Calibri"/>
              <a:sym typeface="Calibri"/>
            </a:endParaRPr>
          </a:p>
        </p:txBody>
      </p:sp>
      <p:pic>
        <p:nvPicPr>
          <p:cNvPr id="177" name="Google Shape;177;p21"/>
          <p:cNvPicPr preferRelativeResize="0"/>
          <p:nvPr/>
        </p:nvPicPr>
        <p:blipFill>
          <a:blip r:embed="rId3">
            <a:alphaModFix/>
          </a:blip>
          <a:stretch>
            <a:fillRect/>
          </a:stretch>
        </p:blipFill>
        <p:spPr>
          <a:xfrm>
            <a:off x="311700" y="1210625"/>
            <a:ext cx="8520599" cy="363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